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336" r:id="rId2"/>
    <p:sldId id="316" r:id="rId3"/>
    <p:sldId id="317" r:id="rId4"/>
    <p:sldId id="318" r:id="rId5"/>
    <p:sldId id="319" r:id="rId6"/>
    <p:sldId id="320" r:id="rId7"/>
    <p:sldId id="321" r:id="rId8"/>
    <p:sldId id="326" r:id="rId9"/>
    <p:sldId id="324" r:id="rId10"/>
    <p:sldId id="325" r:id="rId11"/>
    <p:sldId id="333" r:id="rId12"/>
    <p:sldId id="328" r:id="rId13"/>
    <p:sldId id="329" r:id="rId14"/>
    <p:sldId id="334" r:id="rId15"/>
    <p:sldId id="330" r:id="rId16"/>
    <p:sldId id="331" r:id="rId17"/>
    <p:sldId id="335" r:id="rId18"/>
    <p:sldId id="332" r:id="rId19"/>
    <p:sldId id="337" r:id="rId20"/>
    <p:sldId id="338" r:id="rId21"/>
    <p:sldId id="341" r:id="rId22"/>
    <p:sldId id="340" r:id="rId23"/>
    <p:sldId id="342" r:id="rId24"/>
    <p:sldId id="339" r:id="rId25"/>
    <p:sldId id="343" r:id="rId26"/>
    <p:sldId id="346" r:id="rId27"/>
    <p:sldId id="344" r:id="rId28"/>
    <p:sldId id="345" r:id="rId29"/>
    <p:sldId id="349" r:id="rId30"/>
    <p:sldId id="350" r:id="rId31"/>
    <p:sldId id="351" r:id="rId32"/>
    <p:sldId id="347" r:id="rId33"/>
    <p:sldId id="348" r:id="rId34"/>
    <p:sldId id="352" r:id="rId35"/>
    <p:sldId id="353" r:id="rId36"/>
    <p:sldId id="354" r:id="rId37"/>
    <p:sldId id="315" r:id="rId3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9" autoAdjust="0"/>
  </p:normalViewPr>
  <p:slideViewPr>
    <p:cSldViewPr>
      <p:cViewPr>
        <p:scale>
          <a:sx n="60" d="100"/>
          <a:sy n="60" d="100"/>
        </p:scale>
        <p:origin x="-1572"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44786-6E83-4494-9434-ADAA7A097D8B}" type="datetimeFigureOut">
              <a:rPr lang="es-CO" smtClean="0"/>
              <a:pPr/>
              <a:t>23/05/2013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C82AC-3164-4B49-904A-2883711A99AF}" type="slidenum">
              <a:rPr lang="es-CO" smtClean="0"/>
              <a:pPr/>
              <a:t>‹Nº›</a:t>
            </a:fld>
            <a:endParaRPr lang="es-CO"/>
          </a:p>
        </p:txBody>
      </p:sp>
    </p:spTree>
    <p:extLst>
      <p:ext uri="{BB962C8B-B14F-4D97-AF65-F5344CB8AC3E}">
        <p14:creationId xmlns:p14="http://schemas.microsoft.com/office/powerpoint/2010/main" val="160371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
        <p:nvSpPr>
          <p:cNvPr id="7" name="6 Rectángulo"/>
          <p:cNvSpPr/>
          <p:nvPr userDrawn="1"/>
        </p:nvSpPr>
        <p:spPr>
          <a:xfrm>
            <a:off x="-36512" y="0"/>
            <a:ext cx="1584176" cy="4653136"/>
          </a:xfrm>
          <a:prstGeom prst="rect">
            <a:avLst/>
          </a:prstGeom>
          <a:gradFill flip="none" rotWithShape="1">
            <a:gsLst>
              <a:gs pos="0">
                <a:srgbClr val="3D7A00">
                  <a:shade val="30000"/>
                  <a:satMod val="115000"/>
                </a:srgbClr>
              </a:gs>
              <a:gs pos="50000">
                <a:srgbClr val="3D7A00">
                  <a:shade val="67500"/>
                  <a:satMod val="115000"/>
                </a:srgbClr>
              </a:gs>
              <a:gs pos="100000">
                <a:srgbClr val="3D7A00">
                  <a:shade val="100000"/>
                  <a:satMod val="115000"/>
                </a:srgbClr>
              </a:gs>
            </a:gsLst>
            <a:lin ang="0" scaled="1"/>
            <a:tileRect/>
          </a:gradFill>
          <a:ln>
            <a:solidFill>
              <a:srgbClr val="3D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1938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6056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6744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1612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1850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2457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5827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360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9824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6485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9827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CEC63-533F-41DF-8B34-719BC1E62B56}" type="datetimeFigureOut">
              <a:rPr lang="es-CO" smtClean="0">
                <a:solidFill>
                  <a:prstClr val="black">
                    <a:tint val="75000"/>
                  </a:prstClr>
                </a:solidFill>
              </a:rPr>
              <a:pPr/>
              <a:t>23/05/2013</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9D478-62DF-42CC-8D1C-F859A98FCD5D}" type="slidenum">
              <a:rPr lang="es-CO" smtClean="0">
                <a:solidFill>
                  <a:prstClr val="black">
                    <a:tint val="75000"/>
                  </a:prstClr>
                </a:solidFill>
              </a:rPr>
              <a:pPr/>
              <a:t>‹Nº›</a:t>
            </a:fld>
            <a:endParaRPr lang="es-CO">
              <a:solidFill>
                <a:prstClr val="black">
                  <a:tint val="75000"/>
                </a:prstClr>
              </a:solidFill>
            </a:endParaRPr>
          </a:p>
        </p:txBody>
      </p:sp>
      <p:sp>
        <p:nvSpPr>
          <p:cNvPr id="7" name="6 Rectángulo"/>
          <p:cNvSpPr/>
          <p:nvPr userDrawn="1"/>
        </p:nvSpPr>
        <p:spPr>
          <a:xfrm>
            <a:off x="-36512" y="0"/>
            <a:ext cx="1584176" cy="4653136"/>
          </a:xfrm>
          <a:prstGeom prst="rect">
            <a:avLst/>
          </a:prstGeom>
          <a:gradFill flip="none" rotWithShape="1">
            <a:gsLst>
              <a:gs pos="0">
                <a:srgbClr val="3D7A00">
                  <a:shade val="30000"/>
                  <a:satMod val="115000"/>
                </a:srgbClr>
              </a:gs>
              <a:gs pos="50000">
                <a:srgbClr val="3D7A00">
                  <a:shade val="67500"/>
                  <a:satMod val="115000"/>
                </a:srgbClr>
              </a:gs>
              <a:gs pos="100000">
                <a:srgbClr val="3D7A00">
                  <a:shade val="100000"/>
                  <a:satMod val="115000"/>
                </a:srgbClr>
              </a:gs>
            </a:gsLst>
            <a:lin ang="0" scaled="1"/>
            <a:tileRect/>
          </a:gradFill>
          <a:ln>
            <a:solidFill>
              <a:srgbClr val="3D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527081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luzelcyman@yahoo.es" TargetMode="External"/><Relationship Id="rId2" Type="http://schemas.openxmlformats.org/officeDocument/2006/relationships/hyperlink" Target="mailto:redsaludmentalhuila@yaho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323945"/>
            <a:ext cx="6912768" cy="5386090"/>
          </a:xfrm>
          <a:prstGeom prst="rect">
            <a:avLst/>
          </a:prstGeom>
          <a:noFill/>
        </p:spPr>
        <p:txBody>
          <a:bodyPr wrap="square" lIns="91440" tIns="45720" rIns="91440" bIns="45720">
            <a:spAutoFit/>
          </a:bodyPr>
          <a:lstStyle/>
          <a:p>
            <a:pPr algn="ctr"/>
            <a:r>
              <a:rPr lang="es-ES" sz="5400" b="1" cap="none" spc="0" dirty="0" smtClean="0">
                <a:ln w="1905">
                  <a:solidFill>
                    <a:schemeClr val="accent3"/>
                  </a:solidFill>
                </a:ln>
                <a:solidFill>
                  <a:schemeClr val="accent3">
                    <a:lumMod val="50000"/>
                  </a:schemeClr>
                </a:solidFill>
                <a:effectLst>
                  <a:outerShdw blurRad="38100" dist="38100" dir="2700000" algn="tl">
                    <a:srgbClr val="000000">
                      <a:alpha val="43137"/>
                    </a:srgbClr>
                  </a:outerShdw>
                </a:effectLst>
              </a:rPr>
              <a:t>COMPORTAMIENTO DE LOS EVENTOS DE SALUD MENTAL EN POBLACION EN EDAD ESCOLAR</a:t>
            </a:r>
          </a:p>
          <a:p>
            <a:pPr algn="ctr"/>
            <a:endParaRPr lang="es-ES" sz="1600" b="1" cap="none" spc="0" dirty="0" smtClean="0">
              <a:ln w="1905">
                <a:solidFill>
                  <a:schemeClr val="accent3"/>
                </a:solidFill>
              </a:ln>
              <a:solidFill>
                <a:schemeClr val="accent3">
                  <a:lumMod val="50000"/>
                </a:schemeClr>
              </a:solidFill>
              <a:effectLst>
                <a:outerShdw blurRad="38100" dist="38100" dir="2700000" algn="tl">
                  <a:srgbClr val="000000">
                    <a:alpha val="43137"/>
                  </a:srgbClr>
                </a:outerShdw>
              </a:effectLst>
            </a:endParaRPr>
          </a:p>
          <a:p>
            <a:pPr algn="ctr"/>
            <a:r>
              <a:rPr lang="es-ES" sz="5400" b="1" dirty="0" smtClean="0">
                <a:ln w="1905">
                  <a:solidFill>
                    <a:schemeClr val="accent3"/>
                  </a:solidFill>
                </a:ln>
                <a:solidFill>
                  <a:schemeClr val="accent3">
                    <a:lumMod val="50000"/>
                  </a:schemeClr>
                </a:solidFill>
                <a:effectLst>
                  <a:outerShdw blurRad="38100" dist="38100" dir="2700000" algn="tl">
                    <a:srgbClr val="000000">
                      <a:alpha val="43137"/>
                    </a:srgbClr>
                  </a:outerShdw>
                </a:effectLst>
              </a:rPr>
              <a:t>-HUILA 2012-</a:t>
            </a:r>
            <a:endParaRPr lang="es-ES" sz="5400" b="1" cap="none" spc="0" dirty="0" smtClean="0">
              <a:ln w="1905">
                <a:solidFill>
                  <a:schemeClr val="accent3"/>
                </a:solidFill>
              </a:ln>
              <a:solidFill>
                <a:schemeClr val="accent3">
                  <a:lumMod val="50000"/>
                </a:schemeClr>
              </a:solidFill>
              <a:effectLst>
                <a:outerShdw blurRad="38100" dist="38100" dir="2700000" algn="tl">
                  <a:srgbClr val="000000">
                    <a:alpha val="43137"/>
                  </a:srgbClr>
                </a:outerShdw>
              </a:effectLst>
            </a:endParaRPr>
          </a:p>
        </p:txBody>
      </p:sp>
      <p:sp>
        <p:nvSpPr>
          <p:cNvPr id="5" name="4 Rectángulo"/>
          <p:cNvSpPr/>
          <p:nvPr/>
        </p:nvSpPr>
        <p:spPr>
          <a:xfrm>
            <a:off x="1619672" y="6165304"/>
            <a:ext cx="6912768" cy="461665"/>
          </a:xfrm>
          <a:prstGeom prst="rect">
            <a:avLst/>
          </a:prstGeom>
          <a:noFill/>
        </p:spPr>
        <p:txBody>
          <a:bodyPr wrap="square" lIns="91440" tIns="45720" rIns="91440" bIns="45720">
            <a:spAutoFit/>
          </a:bodyPr>
          <a:lstStyle/>
          <a:p>
            <a:pPr algn="r"/>
            <a:r>
              <a:rPr lang="es-ES" sz="2400" b="1" cap="none" spc="0" dirty="0" smtClean="0">
                <a:ln w="1905">
                  <a:solidFill>
                    <a:schemeClr val="accent3"/>
                  </a:solidFill>
                </a:ln>
                <a:solidFill>
                  <a:schemeClr val="accent3">
                    <a:lumMod val="50000"/>
                  </a:schemeClr>
                </a:solidFill>
                <a:effectLst>
                  <a:outerShdw blurRad="38100" dist="38100" dir="2700000" algn="tl">
                    <a:srgbClr val="000000">
                      <a:alpha val="43137"/>
                    </a:srgbClr>
                  </a:outerShdw>
                </a:effectLst>
              </a:rPr>
              <a:t>PROGRAMA SALUD MENTAL, SSH 2013</a:t>
            </a:r>
            <a:endParaRPr lang="es-ES" sz="2400" b="1" cap="none" spc="0" dirty="0">
              <a:ln w="1905">
                <a:solidFill>
                  <a:schemeClr val="accent3"/>
                </a:solidFill>
              </a:ln>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547664" y="99020"/>
            <a:ext cx="4680520" cy="6570340"/>
          </a:xfrm>
          <a:prstGeom prst="rect">
            <a:avLst/>
          </a:prstGeom>
          <a:noFill/>
          <a:ln w="9525">
            <a:solidFill>
              <a:schemeClr val="tx1"/>
            </a:solidFill>
            <a:miter lim="800000"/>
            <a:headEnd/>
            <a:tailEnd/>
          </a:ln>
          <a:effectLst/>
        </p:spPr>
      </p:pic>
      <p:pic>
        <p:nvPicPr>
          <p:cNvPr id="25604" name="Picture 4"/>
          <p:cNvPicPr>
            <a:picLocks noChangeAspect="1" noChangeArrowheads="1"/>
          </p:cNvPicPr>
          <p:nvPr/>
        </p:nvPicPr>
        <p:blipFill>
          <a:blip r:embed="rId3" cstate="print"/>
          <a:srcRect/>
          <a:stretch>
            <a:fillRect/>
          </a:stretch>
        </p:blipFill>
        <p:spPr bwMode="auto">
          <a:xfrm>
            <a:off x="6300192" y="116632"/>
            <a:ext cx="2735313" cy="655272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03648" y="3284984"/>
            <a:ext cx="7740352" cy="3573016"/>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547664" y="0"/>
            <a:ext cx="7139136" cy="1143000"/>
          </a:xfrm>
        </p:spPr>
        <p:txBody>
          <a:bodyPr>
            <a:normAutofit/>
          </a:bodyPr>
          <a:lstStyle/>
          <a:p>
            <a:r>
              <a:rPr lang="es-CO" b="1" dirty="0" smtClean="0">
                <a:solidFill>
                  <a:schemeClr val="accent3">
                    <a:lumMod val="50000"/>
                  </a:schemeClr>
                </a:solidFill>
                <a:effectLst>
                  <a:outerShdw blurRad="38100" dist="38100" dir="2700000" algn="tl">
                    <a:srgbClr val="000000">
                      <a:alpha val="43137"/>
                    </a:srgbClr>
                  </a:outerShdw>
                </a:effectLst>
              </a:rPr>
              <a:t>EVENTO: ABUSO SEXUAL</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1052736"/>
            <a:ext cx="7067128" cy="2016224"/>
          </a:xfrm>
        </p:spPr>
        <p:txBody>
          <a:bodyPr/>
          <a:lstStyle/>
          <a:p>
            <a:pPr lvl="0" algn="just"/>
            <a:r>
              <a:rPr lang="es-CO" sz="2400" dirty="0" smtClean="0">
                <a:solidFill>
                  <a:srgbClr val="9BBB59">
                    <a:lumMod val="50000"/>
                  </a:srgbClr>
                </a:solidFill>
                <a:effectLst>
                  <a:outerShdw blurRad="38100" dist="38100" dir="2700000" algn="tl">
                    <a:srgbClr val="000000">
                      <a:alpha val="43137"/>
                    </a:srgbClr>
                  </a:outerShdw>
                </a:effectLst>
              </a:rPr>
              <a:t>Durante el año 2012 se notificaron al sistema de vigilancia en salud publica SIVIGILA, 440 eventos de abuso y violencia sexual confirmados, de estos se encuentra que el 88% (387) de los eventos corresponden a población en edad escolar.</a:t>
            </a:r>
          </a:p>
          <a:p>
            <a:endParaRPr lang="es-CO" dirty="0"/>
          </a:p>
        </p:txBody>
      </p:sp>
      <p:cxnSp>
        <p:nvCxnSpPr>
          <p:cNvPr id="6" name="5 Conector recto"/>
          <p:cNvCxnSpPr>
            <a:endCxn id="10" idx="0"/>
          </p:cNvCxnSpPr>
          <p:nvPr/>
        </p:nvCxnSpPr>
        <p:spPr>
          <a:xfrm flipV="1">
            <a:off x="4716016" y="4221088"/>
            <a:ext cx="0" cy="21602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flipV="1">
            <a:off x="3779912" y="3789040"/>
            <a:ext cx="0" cy="26642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Abrir corchete"/>
          <p:cNvSpPr/>
          <p:nvPr/>
        </p:nvSpPr>
        <p:spPr>
          <a:xfrm rot="5400000">
            <a:off x="3311860" y="2816932"/>
            <a:ext cx="432048" cy="2376264"/>
          </a:xfrm>
          <a:prstGeom prst="leftBracket">
            <a:avLst>
              <a:gd name="adj" fmla="val 81085"/>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2" name="11 CuadroTexto"/>
          <p:cNvSpPr txBox="1"/>
          <p:nvPr/>
        </p:nvSpPr>
        <p:spPr>
          <a:xfrm>
            <a:off x="5580112" y="4293096"/>
            <a:ext cx="1008112" cy="461665"/>
          </a:xfrm>
          <a:prstGeom prst="rect">
            <a:avLst/>
          </a:prstGeom>
          <a:solidFill>
            <a:schemeClr val="accent3">
              <a:lumMod val="20000"/>
              <a:lumOff val="80000"/>
            </a:schemeClr>
          </a:solidFill>
          <a:ln>
            <a:solidFill>
              <a:srgbClr val="92D050"/>
            </a:solidFill>
          </a:ln>
        </p:spPr>
        <p:txBody>
          <a:bodyPr wrap="square" rtlCol="0">
            <a:spAutoFit/>
          </a:bodyPr>
          <a:lstStyle/>
          <a:p>
            <a:pPr algn="just"/>
            <a:r>
              <a:rPr lang="es-CO" sz="1200" dirty="0" smtClean="0"/>
              <a:t>Población en edad escolar.</a:t>
            </a:r>
            <a:endParaRPr lang="es-CO" sz="1200" dirty="0"/>
          </a:p>
        </p:txBody>
      </p:sp>
      <p:sp>
        <p:nvSpPr>
          <p:cNvPr id="11" name="10 Flecha circular"/>
          <p:cNvSpPr/>
          <p:nvPr/>
        </p:nvSpPr>
        <p:spPr>
          <a:xfrm>
            <a:off x="4427984" y="3933056"/>
            <a:ext cx="1457548" cy="726341"/>
          </a:xfrm>
          <a:prstGeom prst="circularArrow">
            <a:avLst>
              <a:gd name="adj1" fmla="val 389"/>
              <a:gd name="adj2" fmla="val 1272994"/>
              <a:gd name="adj3" fmla="val 20531894"/>
              <a:gd name="adj4" fmla="val 12252699"/>
              <a:gd name="adj5" fmla="val 114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12 CuadroTexto"/>
          <p:cNvSpPr txBox="1"/>
          <p:nvPr/>
        </p:nvSpPr>
        <p:spPr>
          <a:xfrm>
            <a:off x="3059832" y="3356992"/>
            <a:ext cx="400110" cy="2308324"/>
          </a:xfrm>
          <a:prstGeom prst="rect">
            <a:avLst/>
          </a:prstGeom>
          <a:noFill/>
        </p:spPr>
        <p:txBody>
          <a:bodyPr vert="vert270" wrap="square" rtlCol="0">
            <a:spAutoFit/>
          </a:bodyPr>
          <a:lstStyle/>
          <a:p>
            <a:pPr algn="ctr"/>
            <a:r>
              <a:rPr lang="es-CO" sz="1400" b="1" dirty="0" smtClean="0">
                <a:solidFill>
                  <a:schemeClr val="accent3">
                    <a:lumMod val="50000"/>
                  </a:schemeClr>
                </a:solidFill>
              </a:rPr>
              <a:t>Nivel: Primaria</a:t>
            </a:r>
            <a:endParaRPr lang="es-CO" sz="1400" b="1" dirty="0">
              <a:solidFill>
                <a:schemeClr val="accent3">
                  <a:lumMod val="50000"/>
                </a:schemeClr>
              </a:solidFill>
            </a:endParaRPr>
          </a:p>
        </p:txBody>
      </p:sp>
      <p:sp>
        <p:nvSpPr>
          <p:cNvPr id="14" name="13 CuadroTexto"/>
          <p:cNvSpPr txBox="1"/>
          <p:nvPr/>
        </p:nvSpPr>
        <p:spPr>
          <a:xfrm>
            <a:off x="3707904" y="3784972"/>
            <a:ext cx="400110" cy="1516236"/>
          </a:xfrm>
          <a:prstGeom prst="rect">
            <a:avLst/>
          </a:prstGeom>
          <a:noFill/>
        </p:spPr>
        <p:txBody>
          <a:bodyPr vert="vert270" wrap="square" rtlCol="0">
            <a:spAutoFit/>
          </a:bodyPr>
          <a:lstStyle/>
          <a:p>
            <a:pPr algn="ctr"/>
            <a:r>
              <a:rPr lang="es-CO" sz="1400" b="1" dirty="0" smtClean="0">
                <a:solidFill>
                  <a:schemeClr val="accent3">
                    <a:lumMod val="50000"/>
                  </a:schemeClr>
                </a:solidFill>
              </a:rPr>
              <a:t>Nivel: Secundaria</a:t>
            </a:r>
            <a:endParaRPr lang="es-CO" sz="1400" b="1" dirty="0">
              <a:solidFill>
                <a:schemeClr val="accent3">
                  <a:lumMod val="50000"/>
                </a:schemeClr>
              </a:solidFill>
            </a:endParaRPr>
          </a:p>
        </p:txBody>
      </p:sp>
      <p:cxnSp>
        <p:nvCxnSpPr>
          <p:cNvPr id="17" name="16 Conector recto"/>
          <p:cNvCxnSpPr/>
          <p:nvPr/>
        </p:nvCxnSpPr>
        <p:spPr>
          <a:xfrm flipV="1">
            <a:off x="2915816" y="3789040"/>
            <a:ext cx="0" cy="266429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2339752" y="4149080"/>
            <a:ext cx="0" cy="230425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2411760" y="3496940"/>
            <a:ext cx="400110" cy="2308324"/>
          </a:xfrm>
          <a:prstGeom prst="rect">
            <a:avLst/>
          </a:prstGeom>
          <a:noFill/>
        </p:spPr>
        <p:txBody>
          <a:bodyPr vert="vert270" wrap="square" rtlCol="0">
            <a:spAutoFit/>
          </a:bodyPr>
          <a:lstStyle/>
          <a:p>
            <a:pPr algn="ctr"/>
            <a:r>
              <a:rPr lang="es-CO" sz="1400" b="1" dirty="0" smtClean="0">
                <a:solidFill>
                  <a:schemeClr val="accent3">
                    <a:lumMod val="50000"/>
                  </a:schemeClr>
                </a:solidFill>
              </a:rPr>
              <a:t>Nivel: Pre-escolar</a:t>
            </a:r>
            <a:endParaRPr lang="es-CO" sz="1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75656" y="44624"/>
            <a:ext cx="7596336" cy="3816424"/>
          </a:xfrm>
          <a:prstGeom prst="rect">
            <a:avLst/>
          </a:prstGeom>
          <a:noFill/>
          <a:ln w="9525">
            <a:solidFill>
              <a:schemeClr val="tx1"/>
            </a:solidFill>
            <a:miter lim="800000"/>
            <a:headEnd/>
            <a:tailEnd/>
          </a:ln>
          <a:effectLst/>
        </p:spPr>
      </p:pic>
      <p:cxnSp>
        <p:nvCxnSpPr>
          <p:cNvPr id="11" name="10 Conector recto"/>
          <p:cNvCxnSpPr/>
          <p:nvPr/>
        </p:nvCxnSpPr>
        <p:spPr>
          <a:xfrm flipV="1">
            <a:off x="5724128" y="764704"/>
            <a:ext cx="0" cy="244827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555776" y="764704"/>
            <a:ext cx="4824536"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283968" y="1023119"/>
            <a:ext cx="1080120" cy="461665"/>
          </a:xfrm>
          <a:prstGeom prst="rect">
            <a:avLst/>
          </a:prstGeom>
          <a:noFill/>
        </p:spPr>
        <p:txBody>
          <a:bodyPr wrap="square" rtlCol="0">
            <a:spAutoFit/>
          </a:bodyPr>
          <a:lstStyle/>
          <a:p>
            <a:pPr algn="ctr"/>
            <a:r>
              <a:rPr lang="es-CO" sz="1200" b="1" dirty="0" smtClean="0">
                <a:solidFill>
                  <a:schemeClr val="accent3">
                    <a:lumMod val="50000"/>
                  </a:schemeClr>
                </a:solidFill>
              </a:rPr>
              <a:t>Nivel: Básica Primaria</a:t>
            </a:r>
            <a:endParaRPr lang="es-CO" sz="1200" b="1" dirty="0">
              <a:solidFill>
                <a:schemeClr val="accent3">
                  <a:lumMod val="50000"/>
                </a:schemeClr>
              </a:solidFill>
            </a:endParaRPr>
          </a:p>
        </p:txBody>
      </p:sp>
      <p:sp>
        <p:nvSpPr>
          <p:cNvPr id="14" name="13 CuadroTexto"/>
          <p:cNvSpPr txBox="1"/>
          <p:nvPr/>
        </p:nvSpPr>
        <p:spPr>
          <a:xfrm>
            <a:off x="5796136" y="1023119"/>
            <a:ext cx="1080120" cy="461665"/>
          </a:xfrm>
          <a:prstGeom prst="rect">
            <a:avLst/>
          </a:prstGeom>
          <a:noFill/>
        </p:spPr>
        <p:txBody>
          <a:bodyPr wrap="square" rtlCol="0">
            <a:spAutoFit/>
          </a:bodyPr>
          <a:lstStyle/>
          <a:p>
            <a:pPr algn="ctr"/>
            <a:r>
              <a:rPr lang="es-CO" sz="1200" b="1" dirty="0" smtClean="0">
                <a:solidFill>
                  <a:schemeClr val="accent3">
                    <a:lumMod val="50000"/>
                  </a:schemeClr>
                </a:solidFill>
              </a:rPr>
              <a:t>Nivel: Básica Secundaria</a:t>
            </a:r>
            <a:endParaRPr lang="es-CO" sz="1200" b="1" dirty="0">
              <a:solidFill>
                <a:schemeClr val="accent3">
                  <a:lumMod val="50000"/>
                </a:schemeClr>
              </a:solidFill>
            </a:endParaRPr>
          </a:p>
        </p:txBody>
      </p:sp>
      <p:cxnSp>
        <p:nvCxnSpPr>
          <p:cNvPr id="16" name="15 Conector recto"/>
          <p:cNvCxnSpPr/>
          <p:nvPr/>
        </p:nvCxnSpPr>
        <p:spPr>
          <a:xfrm flipV="1">
            <a:off x="3995936" y="764704"/>
            <a:ext cx="0" cy="244827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771800" y="961564"/>
            <a:ext cx="1080120" cy="523220"/>
          </a:xfrm>
          <a:prstGeom prst="rect">
            <a:avLst/>
          </a:prstGeom>
          <a:noFill/>
        </p:spPr>
        <p:txBody>
          <a:bodyPr wrap="square" rtlCol="0">
            <a:spAutoFit/>
          </a:bodyPr>
          <a:lstStyle/>
          <a:p>
            <a:pPr algn="ctr"/>
            <a:r>
              <a:rPr lang="es-CO" sz="1400" b="1" dirty="0" smtClean="0">
                <a:solidFill>
                  <a:schemeClr val="accent3">
                    <a:lumMod val="50000"/>
                  </a:schemeClr>
                </a:solidFill>
              </a:rPr>
              <a:t>Nivel:             Pre-escolar</a:t>
            </a:r>
            <a:endParaRPr lang="es-CO" sz="1400" b="1" dirty="0">
              <a:solidFill>
                <a:schemeClr val="accent3">
                  <a:lumMod val="50000"/>
                </a:schemeClr>
              </a:solidFill>
            </a:endParaRPr>
          </a:p>
        </p:txBody>
      </p:sp>
      <p:pic>
        <p:nvPicPr>
          <p:cNvPr id="2051" name="Picture 3"/>
          <p:cNvPicPr>
            <a:picLocks noChangeAspect="1" noChangeArrowheads="1"/>
          </p:cNvPicPr>
          <p:nvPr/>
        </p:nvPicPr>
        <p:blipFill>
          <a:blip r:embed="rId3" cstate="print"/>
          <a:srcRect l="12039" r="10569"/>
          <a:stretch>
            <a:fillRect/>
          </a:stretch>
        </p:blipFill>
        <p:spPr bwMode="auto">
          <a:xfrm>
            <a:off x="1475656" y="3933056"/>
            <a:ext cx="3672408" cy="2736304"/>
          </a:xfrm>
          <a:prstGeom prst="rect">
            <a:avLst/>
          </a:prstGeom>
          <a:noFill/>
          <a:ln w="9525">
            <a:solidFill>
              <a:schemeClr val="tx1"/>
            </a:solid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92080" y="3933056"/>
            <a:ext cx="3744415" cy="273630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47665" y="72008"/>
            <a:ext cx="4536504" cy="6669360"/>
          </a:xfrm>
          <a:prstGeom prst="rect">
            <a:avLst/>
          </a:prstGeom>
          <a:noFill/>
          <a:ln w="9525">
            <a:solidFill>
              <a:schemeClr val="tx1"/>
            </a:solid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156176" y="72008"/>
            <a:ext cx="2915816" cy="674136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12168" y="3068960"/>
            <a:ext cx="7596336" cy="3746153"/>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547664" y="0"/>
            <a:ext cx="7139136" cy="1143000"/>
          </a:xfrm>
        </p:spPr>
        <p:txBody>
          <a:bodyPr>
            <a:normAutofit/>
          </a:bodyPr>
          <a:lstStyle/>
          <a:p>
            <a:r>
              <a:rPr lang="es-CO" b="1" dirty="0" smtClean="0">
                <a:solidFill>
                  <a:schemeClr val="accent3">
                    <a:lumMod val="50000"/>
                  </a:schemeClr>
                </a:solidFill>
                <a:effectLst>
                  <a:outerShdw blurRad="38100" dist="38100" dir="2700000" algn="tl">
                    <a:srgbClr val="000000">
                      <a:alpha val="43137"/>
                    </a:srgbClr>
                  </a:outerShdw>
                </a:effectLst>
              </a:rPr>
              <a:t>EVENTO: MALTRATO INFANTIL</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980728"/>
            <a:ext cx="7067128" cy="2016224"/>
          </a:xfrm>
        </p:spPr>
        <p:txBody>
          <a:bodyPr/>
          <a:lstStyle/>
          <a:p>
            <a:pPr lvl="0" algn="just"/>
            <a:r>
              <a:rPr lang="es-CO" sz="2400" dirty="0" smtClean="0">
                <a:solidFill>
                  <a:srgbClr val="9BBB59">
                    <a:lumMod val="50000"/>
                  </a:srgbClr>
                </a:solidFill>
                <a:effectLst>
                  <a:outerShdw blurRad="38100" dist="38100" dir="2700000" algn="tl">
                    <a:srgbClr val="000000">
                      <a:alpha val="43137"/>
                    </a:srgbClr>
                  </a:outerShdw>
                </a:effectLst>
              </a:rPr>
              <a:t>Durante el año 2012 se notificaron al sistema de vigilancia en salud publica SIVIGILA, 900 eventos de maltrato infantil confirmados, de estos se encuentra que el 75,4% (679) de los eventos corresponden a población en edad escolar.</a:t>
            </a:r>
          </a:p>
          <a:p>
            <a:endParaRPr lang="es-CO" dirty="0"/>
          </a:p>
        </p:txBody>
      </p:sp>
      <p:cxnSp>
        <p:nvCxnSpPr>
          <p:cNvPr id="6" name="5 Conector recto"/>
          <p:cNvCxnSpPr>
            <a:endCxn id="10" idx="0"/>
          </p:cNvCxnSpPr>
          <p:nvPr/>
        </p:nvCxnSpPr>
        <p:spPr>
          <a:xfrm flipV="1">
            <a:off x="7740352" y="4221087"/>
            <a:ext cx="0" cy="194421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flipV="1">
            <a:off x="5580112" y="3789040"/>
            <a:ext cx="0" cy="244827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Abrir corchete"/>
          <p:cNvSpPr/>
          <p:nvPr/>
        </p:nvSpPr>
        <p:spPr>
          <a:xfrm rot="5400000">
            <a:off x="5256076" y="1736811"/>
            <a:ext cx="432048" cy="4536504"/>
          </a:xfrm>
          <a:prstGeom prst="leftBracket">
            <a:avLst>
              <a:gd name="adj" fmla="val 81085"/>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2" name="11 CuadroTexto"/>
          <p:cNvSpPr txBox="1"/>
          <p:nvPr/>
        </p:nvSpPr>
        <p:spPr>
          <a:xfrm>
            <a:off x="7884368" y="4047455"/>
            <a:ext cx="1008112" cy="461665"/>
          </a:xfrm>
          <a:prstGeom prst="rect">
            <a:avLst/>
          </a:prstGeom>
          <a:solidFill>
            <a:schemeClr val="accent3">
              <a:lumMod val="20000"/>
              <a:lumOff val="80000"/>
            </a:schemeClr>
          </a:solidFill>
          <a:ln>
            <a:solidFill>
              <a:srgbClr val="92D050"/>
            </a:solidFill>
          </a:ln>
        </p:spPr>
        <p:txBody>
          <a:bodyPr wrap="square" rtlCol="0">
            <a:spAutoFit/>
          </a:bodyPr>
          <a:lstStyle/>
          <a:p>
            <a:pPr algn="just"/>
            <a:r>
              <a:rPr lang="es-CO" sz="1200" dirty="0" smtClean="0"/>
              <a:t>Población en edad escolar.</a:t>
            </a:r>
            <a:endParaRPr lang="es-CO" sz="1200" dirty="0"/>
          </a:p>
        </p:txBody>
      </p:sp>
      <p:sp>
        <p:nvSpPr>
          <p:cNvPr id="11" name="10 Flecha circular"/>
          <p:cNvSpPr/>
          <p:nvPr/>
        </p:nvSpPr>
        <p:spPr>
          <a:xfrm rot="281381">
            <a:off x="6732240" y="3638763"/>
            <a:ext cx="1457548" cy="726341"/>
          </a:xfrm>
          <a:prstGeom prst="circularArrow">
            <a:avLst>
              <a:gd name="adj1" fmla="val 389"/>
              <a:gd name="adj2" fmla="val 1272994"/>
              <a:gd name="adj3" fmla="val 20531894"/>
              <a:gd name="adj4" fmla="val 12252699"/>
              <a:gd name="adj5" fmla="val 114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12 CuadroTexto"/>
          <p:cNvSpPr txBox="1"/>
          <p:nvPr/>
        </p:nvSpPr>
        <p:spPr>
          <a:xfrm rot="5400000">
            <a:off x="4660267" y="3844789"/>
            <a:ext cx="615553" cy="936104"/>
          </a:xfrm>
          <a:prstGeom prst="rect">
            <a:avLst/>
          </a:prstGeom>
          <a:noFill/>
        </p:spPr>
        <p:txBody>
          <a:bodyPr vert="vert270" wrap="square" rtlCol="0">
            <a:spAutoFit/>
          </a:bodyPr>
          <a:lstStyle/>
          <a:p>
            <a:pPr algn="ctr"/>
            <a:r>
              <a:rPr lang="es-CO" sz="1400" b="1" dirty="0" smtClean="0">
                <a:solidFill>
                  <a:schemeClr val="accent3">
                    <a:lumMod val="50000"/>
                  </a:schemeClr>
                </a:solidFill>
              </a:rPr>
              <a:t>Nivel: Primaria</a:t>
            </a:r>
            <a:endParaRPr lang="es-CO" sz="1400" b="1" dirty="0">
              <a:solidFill>
                <a:schemeClr val="accent3">
                  <a:lumMod val="50000"/>
                </a:schemeClr>
              </a:solidFill>
            </a:endParaRPr>
          </a:p>
        </p:txBody>
      </p:sp>
      <p:sp>
        <p:nvSpPr>
          <p:cNvPr id="14" name="13 CuadroTexto"/>
          <p:cNvSpPr txBox="1"/>
          <p:nvPr/>
        </p:nvSpPr>
        <p:spPr>
          <a:xfrm rot="5400000">
            <a:off x="6651521" y="3869759"/>
            <a:ext cx="615553" cy="1030180"/>
          </a:xfrm>
          <a:prstGeom prst="rect">
            <a:avLst/>
          </a:prstGeom>
          <a:noFill/>
        </p:spPr>
        <p:txBody>
          <a:bodyPr vert="vert270" wrap="square" rtlCol="0">
            <a:spAutoFit/>
          </a:bodyPr>
          <a:lstStyle/>
          <a:p>
            <a:pPr algn="ctr"/>
            <a:r>
              <a:rPr lang="es-CO" sz="1400" b="1" dirty="0" smtClean="0">
                <a:solidFill>
                  <a:schemeClr val="accent3">
                    <a:lumMod val="50000"/>
                  </a:schemeClr>
                </a:solidFill>
              </a:rPr>
              <a:t>Nivel: Secundaria</a:t>
            </a:r>
            <a:endParaRPr lang="es-CO" sz="1400" b="1" dirty="0">
              <a:solidFill>
                <a:schemeClr val="accent3">
                  <a:lumMod val="50000"/>
                </a:schemeClr>
              </a:solidFill>
            </a:endParaRPr>
          </a:p>
        </p:txBody>
      </p:sp>
      <p:cxnSp>
        <p:nvCxnSpPr>
          <p:cNvPr id="17" name="16 Conector recto"/>
          <p:cNvCxnSpPr/>
          <p:nvPr/>
        </p:nvCxnSpPr>
        <p:spPr>
          <a:xfrm flipV="1">
            <a:off x="4355976" y="3789040"/>
            <a:ext cx="0" cy="244827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endCxn id="10" idx="2"/>
          </p:cNvCxnSpPr>
          <p:nvPr/>
        </p:nvCxnSpPr>
        <p:spPr>
          <a:xfrm flipV="1">
            <a:off x="3203848" y="4221087"/>
            <a:ext cx="0" cy="201622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rot="5400000">
            <a:off x="3573180" y="3923764"/>
            <a:ext cx="615553" cy="922169"/>
          </a:xfrm>
          <a:prstGeom prst="rect">
            <a:avLst/>
          </a:prstGeom>
          <a:noFill/>
        </p:spPr>
        <p:txBody>
          <a:bodyPr vert="vert270" wrap="square" rtlCol="0">
            <a:spAutoFit/>
          </a:bodyPr>
          <a:lstStyle/>
          <a:p>
            <a:pPr algn="ctr"/>
            <a:r>
              <a:rPr lang="es-CO" sz="1400" b="1" dirty="0" smtClean="0">
                <a:solidFill>
                  <a:schemeClr val="accent3">
                    <a:lumMod val="50000"/>
                  </a:schemeClr>
                </a:solidFill>
              </a:rPr>
              <a:t>Nivel: Pre-escolar</a:t>
            </a:r>
            <a:endParaRPr lang="es-CO" sz="1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75656" y="44624"/>
            <a:ext cx="7596336" cy="3672408"/>
          </a:xfrm>
          <a:prstGeom prst="rect">
            <a:avLst/>
          </a:prstGeom>
          <a:noFill/>
          <a:ln w="9525">
            <a:solidFill>
              <a:schemeClr val="tx1"/>
            </a:solidFill>
            <a:miter lim="800000"/>
            <a:headEnd/>
            <a:tailEnd/>
          </a:ln>
          <a:effectLst/>
        </p:spPr>
      </p:pic>
      <p:cxnSp>
        <p:nvCxnSpPr>
          <p:cNvPr id="6" name="5 Conector recto"/>
          <p:cNvCxnSpPr/>
          <p:nvPr/>
        </p:nvCxnSpPr>
        <p:spPr>
          <a:xfrm flipV="1">
            <a:off x="5724128" y="764704"/>
            <a:ext cx="0" cy="216024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555776" y="764704"/>
            <a:ext cx="5832648"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4067944" y="692696"/>
            <a:ext cx="1080120" cy="461665"/>
          </a:xfrm>
          <a:prstGeom prst="rect">
            <a:avLst/>
          </a:prstGeom>
          <a:noFill/>
        </p:spPr>
        <p:txBody>
          <a:bodyPr wrap="square" rtlCol="0">
            <a:spAutoFit/>
          </a:bodyPr>
          <a:lstStyle/>
          <a:p>
            <a:pPr algn="ctr"/>
            <a:r>
              <a:rPr lang="es-CO" sz="1200" b="1" dirty="0" smtClean="0">
                <a:solidFill>
                  <a:schemeClr val="accent3">
                    <a:lumMod val="50000"/>
                  </a:schemeClr>
                </a:solidFill>
              </a:rPr>
              <a:t>Nivel: Básica Primaria</a:t>
            </a:r>
            <a:endParaRPr lang="es-CO" sz="1200" b="1" dirty="0">
              <a:solidFill>
                <a:schemeClr val="accent3">
                  <a:lumMod val="50000"/>
                </a:schemeClr>
              </a:solidFill>
            </a:endParaRPr>
          </a:p>
        </p:txBody>
      </p:sp>
      <p:sp>
        <p:nvSpPr>
          <p:cNvPr id="9" name="8 CuadroTexto"/>
          <p:cNvSpPr txBox="1"/>
          <p:nvPr/>
        </p:nvSpPr>
        <p:spPr>
          <a:xfrm>
            <a:off x="7596336" y="764704"/>
            <a:ext cx="1080120" cy="461665"/>
          </a:xfrm>
          <a:prstGeom prst="rect">
            <a:avLst/>
          </a:prstGeom>
          <a:noFill/>
        </p:spPr>
        <p:txBody>
          <a:bodyPr wrap="square" rtlCol="0">
            <a:spAutoFit/>
          </a:bodyPr>
          <a:lstStyle/>
          <a:p>
            <a:pPr algn="ctr"/>
            <a:r>
              <a:rPr lang="es-CO" sz="1200" b="1" dirty="0" smtClean="0">
                <a:solidFill>
                  <a:schemeClr val="accent3">
                    <a:lumMod val="50000"/>
                  </a:schemeClr>
                </a:solidFill>
              </a:rPr>
              <a:t>Nivel: Básica Secundaria</a:t>
            </a:r>
            <a:endParaRPr lang="es-CO" sz="1200" b="1" dirty="0">
              <a:solidFill>
                <a:schemeClr val="accent3">
                  <a:lumMod val="50000"/>
                </a:schemeClr>
              </a:solidFill>
            </a:endParaRPr>
          </a:p>
        </p:txBody>
      </p:sp>
      <p:cxnSp>
        <p:nvCxnSpPr>
          <p:cNvPr id="10" name="9 Conector recto"/>
          <p:cNvCxnSpPr/>
          <p:nvPr/>
        </p:nvCxnSpPr>
        <p:spPr>
          <a:xfrm flipV="1">
            <a:off x="3995936" y="764704"/>
            <a:ext cx="0" cy="216024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699792" y="692696"/>
            <a:ext cx="1080120" cy="523220"/>
          </a:xfrm>
          <a:prstGeom prst="rect">
            <a:avLst/>
          </a:prstGeom>
          <a:noFill/>
        </p:spPr>
        <p:txBody>
          <a:bodyPr wrap="square" rtlCol="0">
            <a:spAutoFit/>
          </a:bodyPr>
          <a:lstStyle/>
          <a:p>
            <a:pPr algn="ctr"/>
            <a:r>
              <a:rPr lang="es-CO" sz="1400" b="1" dirty="0" smtClean="0">
                <a:solidFill>
                  <a:schemeClr val="accent3">
                    <a:lumMod val="50000"/>
                  </a:schemeClr>
                </a:solidFill>
              </a:rPr>
              <a:t>Nivel:             Pre-escolar</a:t>
            </a:r>
            <a:endParaRPr lang="es-CO" sz="1400" b="1" dirty="0">
              <a:solidFill>
                <a:schemeClr val="accent3">
                  <a:lumMod val="50000"/>
                </a:schemeClr>
              </a:solidFill>
            </a:endParaRPr>
          </a:p>
        </p:txBody>
      </p:sp>
      <p:pic>
        <p:nvPicPr>
          <p:cNvPr id="5123" name="Picture 3"/>
          <p:cNvPicPr>
            <a:picLocks noChangeAspect="1" noChangeArrowheads="1"/>
          </p:cNvPicPr>
          <p:nvPr/>
        </p:nvPicPr>
        <p:blipFill>
          <a:blip r:embed="rId3" cstate="print"/>
          <a:srcRect l="10816" r="10816"/>
          <a:stretch>
            <a:fillRect/>
          </a:stretch>
        </p:blipFill>
        <p:spPr bwMode="auto">
          <a:xfrm>
            <a:off x="1475656" y="3789040"/>
            <a:ext cx="3744416" cy="2954065"/>
          </a:xfrm>
          <a:prstGeom prst="rect">
            <a:avLst/>
          </a:prstGeom>
          <a:noFill/>
          <a:ln w="9525">
            <a:solidFill>
              <a:schemeClr val="tx1"/>
            </a:solid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5292080" y="3789040"/>
            <a:ext cx="3744416" cy="292494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47664" y="80217"/>
            <a:ext cx="4594225" cy="6661151"/>
          </a:xfrm>
          <a:prstGeom prst="rect">
            <a:avLst/>
          </a:prstGeom>
          <a:noFill/>
          <a:ln w="9525">
            <a:solidFill>
              <a:schemeClr val="tx1"/>
            </a:solid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300192" y="134069"/>
            <a:ext cx="2736304" cy="660729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75655" y="3212976"/>
            <a:ext cx="7632849" cy="3456384"/>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403648" y="0"/>
            <a:ext cx="7283152" cy="836712"/>
          </a:xfrm>
        </p:spPr>
        <p:txBody>
          <a:bodyPr>
            <a:normAutofit/>
          </a:bodyPr>
          <a:lstStyle/>
          <a:p>
            <a:r>
              <a:rPr lang="es-CO" sz="3600" b="1" dirty="0" smtClean="0">
                <a:solidFill>
                  <a:schemeClr val="accent3">
                    <a:lumMod val="50000"/>
                  </a:schemeClr>
                </a:solidFill>
                <a:effectLst>
                  <a:outerShdw blurRad="38100" dist="38100" dir="2700000" algn="tl">
                    <a:srgbClr val="000000">
                      <a:alpha val="43137"/>
                    </a:srgbClr>
                  </a:outerShdw>
                </a:effectLst>
              </a:rPr>
              <a:t>EVENTO: VIOLENCIA INTRAFAMILIAR</a:t>
            </a:r>
            <a:endParaRPr lang="es-CO" sz="3600"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764704"/>
            <a:ext cx="7067128" cy="2016224"/>
          </a:xfrm>
        </p:spPr>
        <p:txBody>
          <a:bodyPr>
            <a:noAutofit/>
          </a:bodyPr>
          <a:lstStyle/>
          <a:p>
            <a:pPr lvl="0" algn="just"/>
            <a:r>
              <a:rPr lang="es-CO" sz="2400" dirty="0" smtClean="0">
                <a:solidFill>
                  <a:srgbClr val="9BBB59">
                    <a:lumMod val="50000"/>
                  </a:srgbClr>
                </a:solidFill>
                <a:effectLst>
                  <a:outerShdw blurRad="38100" dist="38100" dir="2700000" algn="tl">
                    <a:srgbClr val="000000">
                      <a:alpha val="43137"/>
                    </a:srgbClr>
                  </a:outerShdw>
                </a:effectLst>
              </a:rPr>
              <a:t>Durante el año 2012 se notificaron al sistema de vigilancia en salud publica SIVIGILA, 1876 eventos de violencia intrafamiliar confirmados, de estos se encuentra que el 0,7% (13) de los eventos corresponden a población en edad escolar.  Todos estos eventos corresponden al genero femenino.</a:t>
            </a:r>
          </a:p>
          <a:p>
            <a:endParaRPr lang="es-CO" dirty="0"/>
          </a:p>
        </p:txBody>
      </p:sp>
      <p:sp>
        <p:nvSpPr>
          <p:cNvPr id="10" name="9 Abrir corchete"/>
          <p:cNvSpPr/>
          <p:nvPr/>
        </p:nvSpPr>
        <p:spPr>
          <a:xfrm rot="5400000">
            <a:off x="1763688" y="5229200"/>
            <a:ext cx="288032" cy="288032"/>
          </a:xfrm>
          <a:prstGeom prst="leftBracket">
            <a:avLst>
              <a:gd name="adj" fmla="val 44595"/>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2" name="11 CuadroTexto"/>
          <p:cNvSpPr txBox="1"/>
          <p:nvPr/>
        </p:nvSpPr>
        <p:spPr>
          <a:xfrm>
            <a:off x="611560" y="5661248"/>
            <a:ext cx="1008112" cy="461665"/>
          </a:xfrm>
          <a:prstGeom prst="rect">
            <a:avLst/>
          </a:prstGeom>
          <a:solidFill>
            <a:schemeClr val="accent3">
              <a:lumMod val="20000"/>
              <a:lumOff val="80000"/>
            </a:schemeClr>
          </a:solidFill>
          <a:ln>
            <a:solidFill>
              <a:srgbClr val="92D050"/>
            </a:solidFill>
          </a:ln>
        </p:spPr>
        <p:txBody>
          <a:bodyPr wrap="square" rtlCol="0">
            <a:spAutoFit/>
          </a:bodyPr>
          <a:lstStyle/>
          <a:p>
            <a:pPr algn="just"/>
            <a:r>
              <a:rPr lang="es-CO" sz="1200" dirty="0" smtClean="0"/>
              <a:t>Población en edad escolar.</a:t>
            </a:r>
            <a:endParaRPr lang="es-CO"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657003" y="44624"/>
            <a:ext cx="7379493" cy="3600400"/>
          </a:xfrm>
          <a:prstGeom prst="rect">
            <a:avLst/>
          </a:prstGeom>
          <a:noFill/>
          <a:ln w="9525">
            <a:solidFill>
              <a:schemeClr val="tx1"/>
            </a:solid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2601044" y="3861048"/>
            <a:ext cx="5067300" cy="276542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1619672" y="87511"/>
            <a:ext cx="7455545" cy="4781649"/>
          </a:xfrm>
          <a:prstGeom prst="rect">
            <a:avLst/>
          </a:prstGeom>
          <a:noFill/>
          <a:ln w="9525">
            <a:solidFill>
              <a:schemeClr val="tx1"/>
            </a:solidFill>
            <a:miter lim="800000"/>
            <a:headEnd/>
            <a:tailEnd/>
          </a:ln>
          <a:effectLst/>
        </p:spPr>
      </p:pic>
      <p:pic>
        <p:nvPicPr>
          <p:cNvPr id="9220" name="Picture 4"/>
          <p:cNvPicPr>
            <a:picLocks noChangeAspect="1" noChangeArrowheads="1"/>
          </p:cNvPicPr>
          <p:nvPr/>
        </p:nvPicPr>
        <p:blipFill>
          <a:blip r:embed="rId3" cstate="print"/>
          <a:srcRect/>
          <a:stretch>
            <a:fillRect/>
          </a:stretch>
        </p:blipFill>
        <p:spPr bwMode="auto">
          <a:xfrm>
            <a:off x="1619672" y="5517232"/>
            <a:ext cx="7416824" cy="93610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47665" y="2852936"/>
            <a:ext cx="7560839" cy="3933056"/>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619672" y="116632"/>
            <a:ext cx="7067128" cy="1143000"/>
          </a:xfrm>
        </p:spPr>
        <p:txBody>
          <a:bodyPr/>
          <a:lstStyle/>
          <a:p>
            <a:r>
              <a:rPr lang="es-CO" b="1" dirty="0" smtClean="0">
                <a:solidFill>
                  <a:schemeClr val="accent3">
                    <a:lumMod val="50000"/>
                  </a:schemeClr>
                </a:solidFill>
                <a:effectLst>
                  <a:outerShdw blurRad="38100" dist="38100" dir="2700000" algn="tl">
                    <a:srgbClr val="000000">
                      <a:alpha val="43137"/>
                    </a:srgbClr>
                  </a:outerShdw>
                </a:effectLst>
              </a:rPr>
              <a:t>EVENTO: SUICIDIO</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1124744"/>
            <a:ext cx="7067128" cy="1872208"/>
          </a:xfrm>
        </p:spPr>
        <p:txBody>
          <a:bodyPr>
            <a:normAutofit lnSpcReduction="10000"/>
          </a:bodyPr>
          <a:lstStyle/>
          <a:p>
            <a:pPr algn="just"/>
            <a:r>
              <a:rPr lang="es-CO" sz="2400" dirty="0" smtClean="0">
                <a:solidFill>
                  <a:schemeClr val="accent3">
                    <a:lumMod val="50000"/>
                  </a:schemeClr>
                </a:solidFill>
                <a:effectLst>
                  <a:outerShdw blurRad="38100" dist="38100" dir="2700000" algn="tl">
                    <a:srgbClr val="000000">
                      <a:alpha val="43137"/>
                    </a:srgbClr>
                  </a:outerShdw>
                </a:effectLst>
              </a:rPr>
              <a:t>Durante el año 2012 se notificaron al sistema de vigilancia en salud publica SIVIGILA, 62 eventos de suicidio confirmados, de estos se encuentra que el 18% (11) de los eventos corresponden a población en edad escolar.</a:t>
            </a:r>
            <a:endParaRPr lang="es-CO" sz="2400" dirty="0">
              <a:solidFill>
                <a:schemeClr val="accent3">
                  <a:lumMod val="50000"/>
                </a:schemeClr>
              </a:solidFill>
              <a:effectLst>
                <a:outerShdw blurRad="38100" dist="38100" dir="2700000" algn="tl">
                  <a:srgbClr val="000000">
                    <a:alpha val="43137"/>
                  </a:srgbClr>
                </a:outerShdw>
              </a:effectLst>
            </a:endParaRPr>
          </a:p>
        </p:txBody>
      </p:sp>
      <p:sp>
        <p:nvSpPr>
          <p:cNvPr id="7" name="6 CuadroTexto"/>
          <p:cNvSpPr txBox="1"/>
          <p:nvPr/>
        </p:nvSpPr>
        <p:spPr>
          <a:xfrm>
            <a:off x="1259632" y="6237312"/>
            <a:ext cx="864096" cy="523220"/>
          </a:xfrm>
          <a:prstGeom prst="rect">
            <a:avLst/>
          </a:prstGeom>
          <a:solidFill>
            <a:schemeClr val="bg1"/>
          </a:solidFill>
        </p:spPr>
        <p:txBody>
          <a:bodyPr wrap="square" rtlCol="0">
            <a:spAutoFit/>
          </a:bodyPr>
          <a:lstStyle/>
          <a:p>
            <a:pPr algn="ctr"/>
            <a:r>
              <a:rPr lang="es-CO" sz="1400" dirty="0" smtClean="0">
                <a:solidFill>
                  <a:schemeClr val="accent3">
                    <a:lumMod val="50000"/>
                  </a:schemeClr>
                </a:solidFill>
                <a:effectLst>
                  <a:outerShdw blurRad="38100" dist="38100" dir="2700000" algn="tl">
                    <a:srgbClr val="000000">
                      <a:alpha val="43137"/>
                    </a:srgbClr>
                  </a:outerShdw>
                </a:effectLst>
              </a:rPr>
              <a:t>EDAD ESCOLAR</a:t>
            </a:r>
            <a:endParaRPr lang="es-CO" sz="1400" dirty="0">
              <a:solidFill>
                <a:schemeClr val="accent3">
                  <a:lumMod val="50000"/>
                </a:schemeClr>
              </a:solidFill>
              <a:effectLst>
                <a:outerShdw blurRad="38100" dist="38100" dir="2700000" algn="tl">
                  <a:srgbClr val="000000">
                    <a:alpha val="43137"/>
                  </a:srgbClr>
                </a:outerShdw>
              </a:effectLst>
            </a:endParaRPr>
          </a:p>
        </p:txBody>
      </p:sp>
      <p:sp>
        <p:nvSpPr>
          <p:cNvPr id="6" name="5 Abrir corchete"/>
          <p:cNvSpPr/>
          <p:nvPr/>
        </p:nvSpPr>
        <p:spPr>
          <a:xfrm rot="16200000">
            <a:off x="2209428" y="5971592"/>
            <a:ext cx="404664" cy="792088"/>
          </a:xfrm>
          <a:prstGeom prst="leftBracket">
            <a:avLst>
              <a:gd name="adj" fmla="val 63807"/>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4638"/>
            <a:ext cx="7067128" cy="5674642"/>
          </a:xfrm>
        </p:spPr>
        <p:txBody>
          <a:bodyPr>
            <a:normAutofit/>
          </a:bodyPr>
          <a:lstStyle/>
          <a:p>
            <a:r>
              <a:rPr lang="es-CO" sz="5400" b="1" dirty="0" smtClean="0">
                <a:ln w="1905">
                  <a:solidFill>
                    <a:srgbClr val="92D050"/>
                  </a:solidFill>
                </a:ln>
                <a:solidFill>
                  <a:schemeClr val="accent3">
                    <a:lumMod val="50000"/>
                  </a:schemeClr>
                </a:solidFill>
                <a:effectLst>
                  <a:outerShdw blurRad="38100" dist="38100" dir="2700000" algn="tl">
                    <a:srgbClr val="000000">
                      <a:alpha val="43137"/>
                    </a:srgbClr>
                  </a:outerShdw>
                </a:effectLst>
              </a:rPr>
              <a:t>COMPORTAMIENTO DE LOS EVENTOS DE SALUD MENTAL EN POBLACION EN EDAD ESCOLAR</a:t>
            </a:r>
            <a:br>
              <a:rPr lang="es-CO" sz="5400" b="1" dirty="0" smtClean="0">
                <a:ln w="1905">
                  <a:solidFill>
                    <a:srgbClr val="92D050"/>
                  </a:solidFill>
                </a:ln>
                <a:solidFill>
                  <a:schemeClr val="accent3">
                    <a:lumMod val="50000"/>
                  </a:schemeClr>
                </a:solidFill>
                <a:effectLst>
                  <a:outerShdw blurRad="38100" dist="38100" dir="2700000" algn="tl">
                    <a:srgbClr val="000000">
                      <a:alpha val="43137"/>
                    </a:srgbClr>
                  </a:outerShdw>
                </a:effectLst>
              </a:rPr>
            </a:br>
            <a:r>
              <a:rPr lang="es-CO" sz="2800" b="1" dirty="0" smtClean="0">
                <a:ln w="1905">
                  <a:solidFill>
                    <a:srgbClr val="92D050"/>
                  </a:solidFill>
                </a:ln>
                <a:solidFill>
                  <a:schemeClr val="accent3">
                    <a:lumMod val="50000"/>
                  </a:schemeClr>
                </a:solidFill>
                <a:effectLst>
                  <a:outerShdw blurRad="38100" dist="38100" dir="2700000" algn="tl">
                    <a:srgbClr val="000000">
                      <a:alpha val="43137"/>
                    </a:srgbClr>
                  </a:outerShdw>
                </a:effectLst>
              </a:rPr>
              <a:t/>
            </a:r>
            <a:br>
              <a:rPr lang="es-CO" sz="2800" b="1" dirty="0" smtClean="0">
                <a:ln w="1905">
                  <a:solidFill>
                    <a:srgbClr val="92D050"/>
                  </a:solidFill>
                </a:ln>
                <a:solidFill>
                  <a:schemeClr val="accent3">
                    <a:lumMod val="50000"/>
                  </a:schemeClr>
                </a:solidFill>
                <a:effectLst>
                  <a:outerShdw blurRad="38100" dist="38100" dir="2700000" algn="tl">
                    <a:srgbClr val="000000">
                      <a:alpha val="43137"/>
                    </a:srgbClr>
                  </a:outerShdw>
                </a:effectLst>
              </a:rPr>
            </a:br>
            <a:r>
              <a:rPr lang="es-CO" sz="5400" b="1" dirty="0" smtClean="0">
                <a:ln w="1905">
                  <a:solidFill>
                    <a:srgbClr val="92D050"/>
                  </a:solidFill>
                </a:ln>
                <a:solidFill>
                  <a:schemeClr val="accent3">
                    <a:lumMod val="50000"/>
                  </a:schemeClr>
                </a:solidFill>
                <a:effectLst>
                  <a:outerShdw blurRad="38100" dist="38100" dir="2700000" algn="tl">
                    <a:srgbClr val="000000">
                      <a:alpha val="43137"/>
                    </a:srgbClr>
                  </a:outerShdw>
                </a:effectLst>
              </a:rPr>
              <a:t>HUILA-2013</a:t>
            </a:r>
            <a:endParaRPr lang="es-CO" sz="5400" dirty="0">
              <a:ln w="1905">
                <a:solidFill>
                  <a:srgbClr val="92D050"/>
                </a:solidFill>
              </a:ln>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2996952"/>
            <a:ext cx="7416824" cy="3672408"/>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619672" y="-27384"/>
            <a:ext cx="7067128" cy="1143000"/>
          </a:xfrm>
        </p:spPr>
        <p:txBody>
          <a:bodyPr/>
          <a:lstStyle/>
          <a:p>
            <a:r>
              <a:rPr lang="es-CO" b="1" dirty="0" smtClean="0">
                <a:solidFill>
                  <a:schemeClr val="accent3">
                    <a:lumMod val="50000"/>
                  </a:schemeClr>
                </a:solidFill>
                <a:effectLst>
                  <a:outerShdw blurRad="38100" dist="38100" dir="2700000" algn="tl">
                    <a:srgbClr val="000000">
                      <a:alpha val="43137"/>
                    </a:srgbClr>
                  </a:outerShdw>
                </a:effectLst>
              </a:rPr>
              <a:t>EVENTO: SUICIDIO</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908720"/>
            <a:ext cx="7067128" cy="2088232"/>
          </a:xfrm>
        </p:spPr>
        <p:txBody>
          <a:bodyPr>
            <a:normAutofit fontScale="92500" lnSpcReduction="10000"/>
          </a:bodyPr>
          <a:lstStyle/>
          <a:p>
            <a:pPr algn="just"/>
            <a:r>
              <a:rPr lang="es-CO" sz="2400" dirty="0" smtClean="0">
                <a:solidFill>
                  <a:schemeClr val="accent3">
                    <a:lumMod val="50000"/>
                  </a:schemeClr>
                </a:solidFill>
                <a:effectLst>
                  <a:outerShdw blurRad="38100" dist="38100" dir="2700000" algn="tl">
                    <a:srgbClr val="000000">
                      <a:alpha val="43137"/>
                    </a:srgbClr>
                  </a:outerShdw>
                </a:effectLst>
              </a:rPr>
              <a:t>Durante el año 2013 se han notificado (hasta el 11 de mayo de 2013) al sistema de vigilancia en salud publica SIVIGILA, 18 eventos de suicidio confirmados, de estos se encuentra que el 17% (3) de los eventos corresponden a población en edad escolar.  Estos 3 eventos corresponden a hombres y proceden del área rural dispersa.</a:t>
            </a:r>
            <a:endParaRPr lang="es-CO" sz="2400" dirty="0">
              <a:solidFill>
                <a:schemeClr val="accent3">
                  <a:lumMod val="50000"/>
                </a:schemeClr>
              </a:solidFill>
              <a:effectLst>
                <a:outerShdw blurRad="38100" dist="38100" dir="2700000" algn="tl">
                  <a:srgbClr val="000000">
                    <a:alpha val="43137"/>
                  </a:srgbClr>
                </a:outerShdw>
              </a:effectLst>
            </a:endParaRPr>
          </a:p>
        </p:txBody>
      </p:sp>
      <p:sp>
        <p:nvSpPr>
          <p:cNvPr id="7" name="6 CuadroTexto"/>
          <p:cNvSpPr txBox="1"/>
          <p:nvPr/>
        </p:nvSpPr>
        <p:spPr>
          <a:xfrm>
            <a:off x="1691680" y="6093296"/>
            <a:ext cx="864096" cy="523220"/>
          </a:xfrm>
          <a:prstGeom prst="rect">
            <a:avLst/>
          </a:prstGeom>
          <a:solidFill>
            <a:schemeClr val="bg1"/>
          </a:solidFill>
        </p:spPr>
        <p:txBody>
          <a:bodyPr wrap="square" rtlCol="0">
            <a:spAutoFit/>
          </a:bodyPr>
          <a:lstStyle/>
          <a:p>
            <a:pPr algn="ctr"/>
            <a:r>
              <a:rPr lang="es-CO" sz="1400" dirty="0" smtClean="0">
                <a:solidFill>
                  <a:schemeClr val="accent3">
                    <a:lumMod val="50000"/>
                  </a:schemeClr>
                </a:solidFill>
                <a:effectLst>
                  <a:outerShdw blurRad="38100" dist="38100" dir="2700000" algn="tl">
                    <a:srgbClr val="000000">
                      <a:alpha val="43137"/>
                    </a:srgbClr>
                  </a:outerShdw>
                </a:effectLst>
              </a:rPr>
              <a:t>EDAD ESCOLAR</a:t>
            </a:r>
            <a:endParaRPr lang="es-CO" sz="1400" dirty="0">
              <a:solidFill>
                <a:schemeClr val="accent3">
                  <a:lumMod val="50000"/>
                </a:schemeClr>
              </a:solidFill>
              <a:effectLst>
                <a:outerShdw blurRad="38100" dist="38100" dir="2700000" algn="tl">
                  <a:srgbClr val="000000">
                    <a:alpha val="43137"/>
                  </a:srgbClr>
                </a:outerShdw>
              </a:effectLst>
            </a:endParaRPr>
          </a:p>
        </p:txBody>
      </p:sp>
      <p:sp>
        <p:nvSpPr>
          <p:cNvPr id="6" name="5 Abrir corchete"/>
          <p:cNvSpPr/>
          <p:nvPr/>
        </p:nvSpPr>
        <p:spPr>
          <a:xfrm rot="16200000">
            <a:off x="2807803" y="5769261"/>
            <a:ext cx="288031" cy="792088"/>
          </a:xfrm>
          <a:prstGeom prst="leftBracket">
            <a:avLst>
              <a:gd name="adj" fmla="val 63807"/>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51720" y="-27384"/>
            <a:ext cx="6192688" cy="3384376"/>
          </a:xfrm>
          <a:prstGeom prst="rect">
            <a:avLst/>
          </a:prstGeom>
          <a:noFill/>
          <a:ln w="9525">
            <a:solidFill>
              <a:schemeClr val="tx1"/>
            </a:solidFill>
            <a:miter lim="800000"/>
            <a:headEnd/>
            <a:tailEnd/>
          </a:ln>
          <a:effectLst/>
        </p:spPr>
      </p:pic>
      <p:cxnSp>
        <p:nvCxnSpPr>
          <p:cNvPr id="4" name="3 Conector recto"/>
          <p:cNvCxnSpPr/>
          <p:nvPr/>
        </p:nvCxnSpPr>
        <p:spPr>
          <a:xfrm flipV="1">
            <a:off x="4283968" y="836712"/>
            <a:ext cx="0" cy="1800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a:off x="2987824" y="836712"/>
            <a:ext cx="2664296"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771800" y="980728"/>
            <a:ext cx="1368152" cy="523220"/>
          </a:xfrm>
          <a:prstGeom prst="rect">
            <a:avLst/>
          </a:prstGeom>
          <a:noFill/>
        </p:spPr>
        <p:txBody>
          <a:bodyPr wrap="square" rtlCol="0">
            <a:spAutoFit/>
          </a:bodyPr>
          <a:lstStyle/>
          <a:p>
            <a:pPr algn="ctr"/>
            <a:r>
              <a:rPr lang="es-CO" sz="1400" b="1" dirty="0" smtClean="0">
                <a:solidFill>
                  <a:schemeClr val="accent3">
                    <a:lumMod val="50000"/>
                  </a:schemeClr>
                </a:solidFill>
              </a:rPr>
              <a:t>Nivel: Básica Primaria</a:t>
            </a:r>
            <a:endParaRPr lang="es-CO" sz="1400" b="1" dirty="0">
              <a:solidFill>
                <a:schemeClr val="accent3">
                  <a:lumMod val="50000"/>
                </a:schemeClr>
              </a:solidFill>
            </a:endParaRPr>
          </a:p>
        </p:txBody>
      </p:sp>
      <p:sp>
        <p:nvSpPr>
          <p:cNvPr id="7" name="6 CuadroTexto"/>
          <p:cNvSpPr txBox="1"/>
          <p:nvPr/>
        </p:nvSpPr>
        <p:spPr>
          <a:xfrm>
            <a:off x="4211960" y="980728"/>
            <a:ext cx="1296144" cy="523220"/>
          </a:xfrm>
          <a:prstGeom prst="rect">
            <a:avLst/>
          </a:prstGeom>
          <a:noFill/>
        </p:spPr>
        <p:txBody>
          <a:bodyPr wrap="square" rtlCol="0">
            <a:spAutoFit/>
          </a:bodyPr>
          <a:lstStyle/>
          <a:p>
            <a:pPr algn="ctr"/>
            <a:r>
              <a:rPr lang="es-CO" sz="1400" b="1" dirty="0" smtClean="0">
                <a:solidFill>
                  <a:schemeClr val="accent3">
                    <a:lumMod val="50000"/>
                  </a:schemeClr>
                </a:solidFill>
              </a:rPr>
              <a:t>Nivel: Básica Secundaria</a:t>
            </a:r>
            <a:endParaRPr lang="es-CO" sz="1400" b="1" dirty="0">
              <a:solidFill>
                <a:schemeClr val="accent3">
                  <a:lumMod val="50000"/>
                </a:schemeClr>
              </a:solidFill>
            </a:endParaRPr>
          </a:p>
        </p:txBody>
      </p:sp>
      <p:pic>
        <p:nvPicPr>
          <p:cNvPr id="2052" name="Picture 4"/>
          <p:cNvPicPr>
            <a:picLocks noChangeAspect="1" noChangeArrowheads="1"/>
          </p:cNvPicPr>
          <p:nvPr/>
        </p:nvPicPr>
        <p:blipFill>
          <a:blip r:embed="rId3" cstate="print"/>
          <a:srcRect/>
          <a:stretch>
            <a:fillRect/>
          </a:stretch>
        </p:blipFill>
        <p:spPr bwMode="auto">
          <a:xfrm>
            <a:off x="6613110" y="3384376"/>
            <a:ext cx="2530890" cy="3473624"/>
          </a:xfrm>
          <a:prstGeom prst="rect">
            <a:avLst/>
          </a:prstGeom>
          <a:noFill/>
          <a:ln w="9525">
            <a:solidFill>
              <a:schemeClr val="tx1"/>
            </a:solid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1547665" y="3429000"/>
            <a:ext cx="504056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47664" y="2924944"/>
            <a:ext cx="7560840" cy="3887465"/>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475656" y="44624"/>
            <a:ext cx="7488832" cy="864096"/>
          </a:xfrm>
        </p:spPr>
        <p:txBody>
          <a:bodyPr>
            <a:normAutofit/>
          </a:bodyPr>
          <a:lstStyle/>
          <a:p>
            <a:r>
              <a:rPr lang="es-CO" b="1" dirty="0" smtClean="0">
                <a:solidFill>
                  <a:schemeClr val="accent3">
                    <a:lumMod val="50000"/>
                  </a:schemeClr>
                </a:solidFill>
                <a:effectLst>
                  <a:outerShdw blurRad="38100" dist="38100" dir="2700000" algn="tl">
                    <a:srgbClr val="000000">
                      <a:alpha val="43137"/>
                    </a:srgbClr>
                  </a:outerShdw>
                </a:effectLst>
              </a:rPr>
              <a:t>EVENTO: INTENTO DE SUICIDIO</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908720"/>
            <a:ext cx="7067128" cy="2088232"/>
          </a:xfrm>
        </p:spPr>
        <p:txBody>
          <a:bodyPr>
            <a:normAutofit lnSpcReduction="10000"/>
          </a:bodyPr>
          <a:lstStyle/>
          <a:p>
            <a:pPr algn="just"/>
            <a:r>
              <a:rPr lang="es-CO" sz="2400" dirty="0" smtClean="0">
                <a:solidFill>
                  <a:schemeClr val="accent3">
                    <a:lumMod val="50000"/>
                  </a:schemeClr>
                </a:solidFill>
                <a:effectLst>
                  <a:outerShdw blurRad="38100" dist="38100" dir="2700000" algn="tl">
                    <a:srgbClr val="000000">
                      <a:alpha val="43137"/>
                    </a:srgbClr>
                  </a:outerShdw>
                </a:effectLst>
              </a:rPr>
              <a:t>Durante el año 2013 se han notificado (hasta el 11 de mayo de 2013) al sistema de vigilancia en salud publica SIVIGILA, 282 eventos de intento de suicidio confirmados, de estos se encuentra que el 35% (99) de los eventos corresponden a población en edad escolar.  </a:t>
            </a:r>
            <a:endParaRPr lang="es-CO" sz="2400" dirty="0">
              <a:solidFill>
                <a:schemeClr val="accent3">
                  <a:lumMod val="50000"/>
                </a:schemeClr>
              </a:solidFill>
              <a:effectLst>
                <a:outerShdw blurRad="38100" dist="38100" dir="2700000" algn="tl">
                  <a:srgbClr val="000000">
                    <a:alpha val="43137"/>
                  </a:srgbClr>
                </a:outerShdw>
              </a:effectLst>
            </a:endParaRPr>
          </a:p>
        </p:txBody>
      </p:sp>
      <p:sp>
        <p:nvSpPr>
          <p:cNvPr id="7" name="6 CuadroTexto"/>
          <p:cNvSpPr txBox="1"/>
          <p:nvPr/>
        </p:nvSpPr>
        <p:spPr>
          <a:xfrm>
            <a:off x="1835696" y="3068960"/>
            <a:ext cx="1296144" cy="307777"/>
          </a:xfrm>
          <a:prstGeom prst="rect">
            <a:avLst/>
          </a:prstGeom>
          <a:solidFill>
            <a:schemeClr val="bg1"/>
          </a:solidFill>
        </p:spPr>
        <p:txBody>
          <a:bodyPr wrap="square" rtlCol="0">
            <a:spAutoFit/>
          </a:bodyPr>
          <a:lstStyle/>
          <a:p>
            <a:pPr algn="ctr"/>
            <a:r>
              <a:rPr lang="es-CO" sz="1400" dirty="0" smtClean="0">
                <a:solidFill>
                  <a:schemeClr val="accent3">
                    <a:lumMod val="50000"/>
                  </a:schemeClr>
                </a:solidFill>
                <a:effectLst>
                  <a:outerShdw blurRad="38100" dist="38100" dir="2700000" algn="tl">
                    <a:srgbClr val="000000">
                      <a:alpha val="43137"/>
                    </a:srgbClr>
                  </a:outerShdw>
                </a:effectLst>
              </a:rPr>
              <a:t>EDAD ESCOLAR</a:t>
            </a:r>
            <a:endParaRPr lang="es-CO" sz="1400" dirty="0">
              <a:solidFill>
                <a:schemeClr val="accent3">
                  <a:lumMod val="50000"/>
                </a:schemeClr>
              </a:solidFill>
              <a:effectLst>
                <a:outerShdw blurRad="38100" dist="38100" dir="2700000" algn="tl">
                  <a:srgbClr val="000000">
                    <a:alpha val="43137"/>
                  </a:srgbClr>
                </a:outerShdw>
              </a:effectLst>
            </a:endParaRPr>
          </a:p>
        </p:txBody>
      </p:sp>
      <p:sp>
        <p:nvSpPr>
          <p:cNvPr id="6" name="5 Abrir corchete"/>
          <p:cNvSpPr/>
          <p:nvPr/>
        </p:nvSpPr>
        <p:spPr>
          <a:xfrm rot="16200000" flipH="1">
            <a:off x="2375757" y="3032958"/>
            <a:ext cx="216025" cy="1008111"/>
          </a:xfrm>
          <a:prstGeom prst="leftBracket">
            <a:avLst>
              <a:gd name="adj" fmla="val 66544"/>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19672" y="44624"/>
            <a:ext cx="7406977" cy="3672408"/>
          </a:xfrm>
          <a:prstGeom prst="rect">
            <a:avLst/>
          </a:prstGeom>
          <a:noFill/>
          <a:ln w="9525">
            <a:solidFill>
              <a:schemeClr val="tx1"/>
            </a:solidFill>
            <a:miter lim="800000"/>
            <a:headEnd/>
            <a:tailEnd/>
          </a:ln>
          <a:effectLst/>
        </p:spPr>
      </p:pic>
      <p:cxnSp>
        <p:nvCxnSpPr>
          <p:cNvPr id="5" name="4 Conector recto"/>
          <p:cNvCxnSpPr/>
          <p:nvPr/>
        </p:nvCxnSpPr>
        <p:spPr>
          <a:xfrm flipV="1">
            <a:off x="3131840" y="1124744"/>
            <a:ext cx="0" cy="1800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2267744" y="1124744"/>
            <a:ext cx="2664296"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339752" y="1268760"/>
            <a:ext cx="864096" cy="738664"/>
          </a:xfrm>
          <a:prstGeom prst="rect">
            <a:avLst/>
          </a:prstGeom>
          <a:noFill/>
        </p:spPr>
        <p:txBody>
          <a:bodyPr wrap="square" rtlCol="0">
            <a:spAutoFit/>
          </a:bodyPr>
          <a:lstStyle/>
          <a:p>
            <a:pPr algn="ctr"/>
            <a:r>
              <a:rPr lang="es-CO" sz="1400" b="1" dirty="0" smtClean="0">
                <a:solidFill>
                  <a:schemeClr val="accent3">
                    <a:lumMod val="50000"/>
                  </a:schemeClr>
                </a:solidFill>
              </a:rPr>
              <a:t>Nivel: Básica Primaria</a:t>
            </a:r>
            <a:endParaRPr lang="es-CO" sz="1400" b="1" dirty="0">
              <a:solidFill>
                <a:schemeClr val="accent3">
                  <a:lumMod val="50000"/>
                </a:schemeClr>
              </a:solidFill>
            </a:endParaRPr>
          </a:p>
        </p:txBody>
      </p:sp>
      <p:sp>
        <p:nvSpPr>
          <p:cNvPr id="8" name="7 CuadroTexto"/>
          <p:cNvSpPr txBox="1"/>
          <p:nvPr/>
        </p:nvSpPr>
        <p:spPr>
          <a:xfrm>
            <a:off x="3059832" y="1268760"/>
            <a:ext cx="1296144" cy="523220"/>
          </a:xfrm>
          <a:prstGeom prst="rect">
            <a:avLst/>
          </a:prstGeom>
          <a:noFill/>
        </p:spPr>
        <p:txBody>
          <a:bodyPr wrap="square" rtlCol="0">
            <a:spAutoFit/>
          </a:bodyPr>
          <a:lstStyle/>
          <a:p>
            <a:pPr algn="ctr"/>
            <a:r>
              <a:rPr lang="es-CO" sz="1400" b="1" dirty="0" smtClean="0">
                <a:solidFill>
                  <a:schemeClr val="accent3">
                    <a:lumMod val="50000"/>
                  </a:schemeClr>
                </a:solidFill>
              </a:rPr>
              <a:t>Nivel: Básica Secundaria</a:t>
            </a:r>
            <a:endParaRPr lang="es-CO" sz="1400" b="1" dirty="0">
              <a:solidFill>
                <a:schemeClr val="accent3">
                  <a:lumMod val="50000"/>
                </a:schemeClr>
              </a:solidFill>
            </a:endParaRPr>
          </a:p>
        </p:txBody>
      </p:sp>
      <p:pic>
        <p:nvPicPr>
          <p:cNvPr id="4099" name="Picture 3"/>
          <p:cNvPicPr>
            <a:picLocks noChangeAspect="1" noChangeArrowheads="1"/>
          </p:cNvPicPr>
          <p:nvPr/>
        </p:nvPicPr>
        <p:blipFill>
          <a:blip r:embed="rId3" cstate="print"/>
          <a:srcRect l="9380" r="10347"/>
          <a:stretch>
            <a:fillRect/>
          </a:stretch>
        </p:blipFill>
        <p:spPr bwMode="auto">
          <a:xfrm>
            <a:off x="1619672" y="3789040"/>
            <a:ext cx="3600400" cy="2996952"/>
          </a:xfrm>
          <a:prstGeom prst="rect">
            <a:avLst/>
          </a:prstGeom>
          <a:noFill/>
          <a:ln w="9525">
            <a:solidFill>
              <a:schemeClr val="tx1"/>
            </a:solid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5292080" y="3789040"/>
            <a:ext cx="3744416" cy="295592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03649" y="144016"/>
            <a:ext cx="5184576" cy="6597352"/>
          </a:xfrm>
          <a:prstGeom prst="rect">
            <a:avLst/>
          </a:prstGeom>
          <a:noFill/>
          <a:ln w="9525">
            <a:solidFill>
              <a:schemeClr val="tx1"/>
            </a:solid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6660232" y="188640"/>
            <a:ext cx="2376264" cy="655272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619672" y="3068961"/>
            <a:ext cx="7416824" cy="3744416"/>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475656" y="44624"/>
            <a:ext cx="7488832" cy="864096"/>
          </a:xfrm>
        </p:spPr>
        <p:txBody>
          <a:bodyPr>
            <a:normAutofit/>
          </a:bodyPr>
          <a:lstStyle/>
          <a:p>
            <a:r>
              <a:rPr lang="es-CO" b="1" dirty="0" smtClean="0">
                <a:solidFill>
                  <a:schemeClr val="accent3">
                    <a:lumMod val="50000"/>
                  </a:schemeClr>
                </a:solidFill>
                <a:effectLst>
                  <a:outerShdw blurRad="38100" dist="38100" dir="2700000" algn="tl">
                    <a:srgbClr val="000000">
                      <a:alpha val="43137"/>
                    </a:srgbClr>
                  </a:outerShdw>
                </a:effectLst>
              </a:rPr>
              <a:t>EVENTO: CONSUMO DE SPA</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908720"/>
            <a:ext cx="7067128" cy="2088232"/>
          </a:xfrm>
        </p:spPr>
        <p:txBody>
          <a:bodyPr>
            <a:normAutofit lnSpcReduction="10000"/>
          </a:bodyPr>
          <a:lstStyle/>
          <a:p>
            <a:pPr algn="just"/>
            <a:r>
              <a:rPr lang="es-CO" sz="2400" dirty="0" smtClean="0">
                <a:solidFill>
                  <a:schemeClr val="accent3">
                    <a:lumMod val="50000"/>
                  </a:schemeClr>
                </a:solidFill>
                <a:effectLst>
                  <a:outerShdw blurRad="38100" dist="38100" dir="2700000" algn="tl">
                    <a:srgbClr val="000000">
                      <a:alpha val="43137"/>
                    </a:srgbClr>
                  </a:outerShdw>
                </a:effectLst>
              </a:rPr>
              <a:t>Durante el año 2013 se han notificado (hasta el 11 de mayo de 2013) al sistema de vigilancia en salud publica SIVIGILA, 94 eventos de consumo de sustancias psicoactivas confirmados, de estos se encuentra que el 68% (64) de los eventos corresponden a población en edad escolar.  </a:t>
            </a:r>
            <a:endParaRPr lang="es-CO" sz="2400" dirty="0">
              <a:solidFill>
                <a:schemeClr val="accent3">
                  <a:lumMod val="50000"/>
                </a:schemeClr>
              </a:solidFill>
              <a:effectLst>
                <a:outerShdw blurRad="38100" dist="38100" dir="2700000" algn="tl">
                  <a:srgbClr val="000000">
                    <a:alpha val="43137"/>
                  </a:srgbClr>
                </a:outerShdw>
              </a:effectLst>
            </a:endParaRPr>
          </a:p>
        </p:txBody>
      </p:sp>
      <p:sp>
        <p:nvSpPr>
          <p:cNvPr id="7" name="6 CuadroTexto"/>
          <p:cNvSpPr txBox="1"/>
          <p:nvPr/>
        </p:nvSpPr>
        <p:spPr>
          <a:xfrm>
            <a:off x="2627784" y="3429000"/>
            <a:ext cx="1296144" cy="307777"/>
          </a:xfrm>
          <a:prstGeom prst="rect">
            <a:avLst/>
          </a:prstGeom>
          <a:solidFill>
            <a:schemeClr val="bg1"/>
          </a:solidFill>
        </p:spPr>
        <p:txBody>
          <a:bodyPr wrap="square" rtlCol="0">
            <a:spAutoFit/>
          </a:bodyPr>
          <a:lstStyle/>
          <a:p>
            <a:pPr algn="ctr"/>
            <a:r>
              <a:rPr lang="es-CO" sz="1400" dirty="0" smtClean="0">
                <a:solidFill>
                  <a:schemeClr val="accent3">
                    <a:lumMod val="50000"/>
                  </a:schemeClr>
                </a:solidFill>
                <a:effectLst>
                  <a:outerShdw blurRad="38100" dist="38100" dir="2700000" algn="tl">
                    <a:srgbClr val="000000">
                      <a:alpha val="43137"/>
                    </a:srgbClr>
                  </a:outerShdw>
                </a:effectLst>
              </a:rPr>
              <a:t>EDAD ESCOLAR</a:t>
            </a:r>
            <a:endParaRPr lang="es-CO" sz="1400" dirty="0">
              <a:solidFill>
                <a:schemeClr val="accent3">
                  <a:lumMod val="50000"/>
                </a:schemeClr>
              </a:solidFill>
              <a:effectLst>
                <a:outerShdw blurRad="38100" dist="38100" dir="2700000" algn="tl">
                  <a:srgbClr val="000000">
                    <a:alpha val="43137"/>
                  </a:srgbClr>
                </a:outerShdw>
              </a:effectLst>
            </a:endParaRPr>
          </a:p>
        </p:txBody>
      </p:sp>
      <p:sp>
        <p:nvSpPr>
          <p:cNvPr id="6" name="5 Abrir corchete"/>
          <p:cNvSpPr/>
          <p:nvPr/>
        </p:nvSpPr>
        <p:spPr>
          <a:xfrm rot="16200000" flipH="1">
            <a:off x="3131840" y="2996952"/>
            <a:ext cx="360040" cy="1800200"/>
          </a:xfrm>
          <a:prstGeom prst="leftBracket">
            <a:avLst>
              <a:gd name="adj" fmla="val 66544"/>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19672" y="93861"/>
            <a:ext cx="7468344" cy="3479155"/>
          </a:xfrm>
          <a:prstGeom prst="rect">
            <a:avLst/>
          </a:prstGeom>
          <a:noFill/>
          <a:ln w="9525">
            <a:solidFill>
              <a:schemeClr val="tx1"/>
            </a:solidFill>
            <a:miter lim="800000"/>
            <a:headEnd/>
            <a:tailEnd/>
          </a:ln>
          <a:effectLst/>
        </p:spPr>
      </p:pic>
      <p:cxnSp>
        <p:nvCxnSpPr>
          <p:cNvPr id="5" name="4 Conector recto"/>
          <p:cNvCxnSpPr/>
          <p:nvPr/>
        </p:nvCxnSpPr>
        <p:spPr>
          <a:xfrm flipV="1">
            <a:off x="3059832" y="836712"/>
            <a:ext cx="0" cy="230425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2195736" y="836712"/>
            <a:ext cx="2664296"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123728" y="1124744"/>
            <a:ext cx="864096" cy="738664"/>
          </a:xfrm>
          <a:prstGeom prst="rect">
            <a:avLst/>
          </a:prstGeom>
          <a:noFill/>
        </p:spPr>
        <p:txBody>
          <a:bodyPr wrap="square" rtlCol="0">
            <a:spAutoFit/>
          </a:bodyPr>
          <a:lstStyle/>
          <a:p>
            <a:pPr algn="ctr"/>
            <a:r>
              <a:rPr lang="es-CO" sz="1400" b="1" dirty="0" smtClean="0">
                <a:solidFill>
                  <a:schemeClr val="accent3">
                    <a:lumMod val="50000"/>
                  </a:schemeClr>
                </a:solidFill>
              </a:rPr>
              <a:t>Nivel: Básica Primaria</a:t>
            </a:r>
            <a:endParaRPr lang="es-CO" sz="1400" b="1" dirty="0">
              <a:solidFill>
                <a:schemeClr val="accent3">
                  <a:lumMod val="50000"/>
                </a:schemeClr>
              </a:solidFill>
            </a:endParaRPr>
          </a:p>
        </p:txBody>
      </p:sp>
      <p:sp>
        <p:nvSpPr>
          <p:cNvPr id="8" name="7 CuadroTexto"/>
          <p:cNvSpPr txBox="1"/>
          <p:nvPr/>
        </p:nvSpPr>
        <p:spPr>
          <a:xfrm>
            <a:off x="3131840" y="1124744"/>
            <a:ext cx="1296144" cy="523220"/>
          </a:xfrm>
          <a:prstGeom prst="rect">
            <a:avLst/>
          </a:prstGeom>
          <a:noFill/>
        </p:spPr>
        <p:txBody>
          <a:bodyPr wrap="square" rtlCol="0">
            <a:spAutoFit/>
          </a:bodyPr>
          <a:lstStyle/>
          <a:p>
            <a:pPr algn="ctr"/>
            <a:r>
              <a:rPr lang="es-CO" sz="1400" b="1" dirty="0" smtClean="0">
                <a:solidFill>
                  <a:schemeClr val="accent3">
                    <a:lumMod val="50000"/>
                  </a:schemeClr>
                </a:solidFill>
              </a:rPr>
              <a:t>Nivel: Básica Secundaria</a:t>
            </a:r>
            <a:endParaRPr lang="es-CO" sz="1400" b="1" dirty="0">
              <a:solidFill>
                <a:schemeClr val="accent3">
                  <a:lumMod val="50000"/>
                </a:schemeClr>
              </a:solidFill>
            </a:endParaRPr>
          </a:p>
        </p:txBody>
      </p:sp>
      <p:pic>
        <p:nvPicPr>
          <p:cNvPr id="7171" name="Picture 3"/>
          <p:cNvPicPr>
            <a:picLocks noChangeAspect="1" noChangeArrowheads="1"/>
          </p:cNvPicPr>
          <p:nvPr/>
        </p:nvPicPr>
        <p:blipFill>
          <a:blip r:embed="rId3" cstate="print"/>
          <a:srcRect l="11563" r="11537"/>
          <a:stretch>
            <a:fillRect/>
          </a:stretch>
        </p:blipFill>
        <p:spPr bwMode="auto">
          <a:xfrm>
            <a:off x="1619672" y="3717032"/>
            <a:ext cx="3600400" cy="3024336"/>
          </a:xfrm>
          <a:prstGeom prst="rect">
            <a:avLst/>
          </a:prstGeom>
          <a:noFill/>
          <a:ln w="9525">
            <a:solidFill>
              <a:schemeClr val="tx1"/>
            </a:solidFill>
            <a:miter lim="800000"/>
            <a:headEnd/>
            <a:tailEnd/>
          </a:ln>
          <a:effectLst/>
        </p:spPr>
      </p:pic>
      <p:pic>
        <p:nvPicPr>
          <p:cNvPr id="7172" name="Picture 4"/>
          <p:cNvPicPr>
            <a:picLocks noChangeAspect="1" noChangeArrowheads="1"/>
          </p:cNvPicPr>
          <p:nvPr/>
        </p:nvPicPr>
        <p:blipFill>
          <a:blip r:embed="rId4" cstate="print"/>
          <a:srcRect r="5507"/>
          <a:stretch>
            <a:fillRect/>
          </a:stretch>
        </p:blipFill>
        <p:spPr bwMode="auto">
          <a:xfrm>
            <a:off x="5292080" y="3717033"/>
            <a:ext cx="3795067" cy="302433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462236" y="7093"/>
            <a:ext cx="4981972" cy="6850907"/>
          </a:xfrm>
          <a:prstGeom prst="rect">
            <a:avLst/>
          </a:prstGeom>
          <a:noFill/>
          <a:ln w="9525">
            <a:solidFill>
              <a:schemeClr val="tx1"/>
            </a:solid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6444208" y="-27384"/>
            <a:ext cx="2627784" cy="688538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548680"/>
            <a:ext cx="7283152" cy="836712"/>
          </a:xfrm>
        </p:spPr>
        <p:txBody>
          <a:bodyPr>
            <a:noAutofit/>
          </a:bodyPr>
          <a:lstStyle/>
          <a:p>
            <a:r>
              <a:rPr lang="es-CO" sz="4000" b="1" dirty="0" smtClean="0">
                <a:solidFill>
                  <a:schemeClr val="accent3">
                    <a:lumMod val="50000"/>
                  </a:schemeClr>
                </a:solidFill>
                <a:effectLst>
                  <a:outerShdw blurRad="38100" dist="38100" dir="2700000" algn="tl">
                    <a:srgbClr val="000000">
                      <a:alpha val="43137"/>
                    </a:srgbClr>
                  </a:outerShdw>
                </a:effectLst>
              </a:rPr>
              <a:t>EVENTO: VIOLENCIA INTRAFAMILIAR</a:t>
            </a:r>
            <a:endParaRPr lang="es-CO" sz="4000"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91680" y="2204864"/>
            <a:ext cx="7067128" cy="3168352"/>
          </a:xfrm>
        </p:spPr>
        <p:txBody>
          <a:bodyPr>
            <a:noAutofit/>
          </a:bodyPr>
          <a:lstStyle/>
          <a:p>
            <a:pPr lvl="0" algn="just"/>
            <a:r>
              <a:rPr lang="es-CO" sz="2400" dirty="0" smtClean="0">
                <a:solidFill>
                  <a:srgbClr val="9BBB59">
                    <a:lumMod val="50000"/>
                  </a:srgbClr>
                </a:solidFill>
                <a:effectLst>
                  <a:outerShdw blurRad="38100" dist="38100" dir="2700000" algn="tl">
                    <a:srgbClr val="000000">
                      <a:alpha val="43137"/>
                    </a:srgbClr>
                  </a:outerShdw>
                </a:effectLst>
              </a:rPr>
              <a:t>Durante el año 2013 se notificaron al sistema de vigilancia en salud publica SIVIGILA (</a:t>
            </a:r>
            <a:r>
              <a:rPr lang="es-CO" sz="2400" dirty="0" smtClean="0">
                <a:solidFill>
                  <a:schemeClr val="accent3">
                    <a:lumMod val="50000"/>
                  </a:schemeClr>
                </a:solidFill>
                <a:effectLst>
                  <a:outerShdw blurRad="38100" dist="38100" dir="2700000" algn="tl">
                    <a:srgbClr val="000000">
                      <a:alpha val="43137"/>
                    </a:srgbClr>
                  </a:outerShdw>
                </a:effectLst>
              </a:rPr>
              <a:t>hasta el 11 de mayo de 2013) </a:t>
            </a:r>
            <a:r>
              <a:rPr lang="es-CO" sz="2400" dirty="0" smtClean="0">
                <a:solidFill>
                  <a:srgbClr val="9BBB59">
                    <a:lumMod val="50000"/>
                  </a:srgbClr>
                </a:solidFill>
                <a:effectLst>
                  <a:outerShdw blurRad="38100" dist="38100" dir="2700000" algn="tl">
                    <a:srgbClr val="000000">
                      <a:alpha val="43137"/>
                    </a:srgbClr>
                  </a:outerShdw>
                </a:effectLst>
              </a:rPr>
              <a:t>, 758 eventos de violencia intrafamiliar confirmados, de estos se encuentra que solo un evento corresponde a población en edad escolar.  Este evento hace referencia al caso de un joven (hombre) de 15 años, procedente de zona urbana del municipio de Algeciras.</a:t>
            </a:r>
          </a:p>
          <a:p>
            <a:endParaRPr lang="es-C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19672" y="332656"/>
            <a:ext cx="7128792" cy="3439129"/>
          </a:xfrm>
          <a:prstGeom prst="rect">
            <a:avLst/>
          </a:prstGeom>
          <a:noFill/>
          <a:ln w="9525">
            <a:solidFill>
              <a:schemeClr val="tx1"/>
            </a:solidFill>
            <a:miter lim="800000"/>
            <a:headEnd/>
            <a:tailEnd/>
          </a:ln>
          <a:effectLst/>
        </p:spPr>
      </p:pic>
      <p:sp>
        <p:nvSpPr>
          <p:cNvPr id="5" name="4 CuadroTexto"/>
          <p:cNvSpPr txBox="1"/>
          <p:nvPr/>
        </p:nvSpPr>
        <p:spPr>
          <a:xfrm>
            <a:off x="2987824" y="2348880"/>
            <a:ext cx="648072" cy="338554"/>
          </a:xfrm>
          <a:prstGeom prst="rect">
            <a:avLst/>
          </a:prstGeom>
          <a:noFill/>
        </p:spPr>
        <p:txBody>
          <a:bodyPr wrap="square" rtlCol="0">
            <a:spAutoFit/>
          </a:bodyPr>
          <a:lstStyle/>
          <a:p>
            <a:pPr algn="ctr"/>
            <a:r>
              <a:rPr lang="es-CO" sz="1600" dirty="0" smtClean="0"/>
              <a:t>1,6</a:t>
            </a:r>
            <a:r>
              <a:rPr lang="es-CO" sz="1400" dirty="0" smtClean="0"/>
              <a:t>%</a:t>
            </a:r>
            <a:endParaRPr lang="es-CO" sz="1400" dirty="0"/>
          </a:p>
        </p:txBody>
      </p:sp>
      <p:sp>
        <p:nvSpPr>
          <p:cNvPr id="6" name="5 CuadroTexto"/>
          <p:cNvSpPr txBox="1"/>
          <p:nvPr/>
        </p:nvSpPr>
        <p:spPr>
          <a:xfrm>
            <a:off x="5076056" y="1484784"/>
            <a:ext cx="648072" cy="338554"/>
          </a:xfrm>
          <a:prstGeom prst="rect">
            <a:avLst/>
          </a:prstGeom>
          <a:noFill/>
        </p:spPr>
        <p:txBody>
          <a:bodyPr wrap="square" rtlCol="0">
            <a:spAutoFit/>
          </a:bodyPr>
          <a:lstStyle/>
          <a:p>
            <a:pPr algn="ctr"/>
            <a:r>
              <a:rPr lang="es-CO" sz="1600" dirty="0" smtClean="0"/>
              <a:t>6,5%</a:t>
            </a:r>
            <a:endParaRPr lang="es-CO" sz="1600" dirty="0"/>
          </a:p>
        </p:txBody>
      </p:sp>
      <p:sp>
        <p:nvSpPr>
          <p:cNvPr id="7" name="6 CuadroTexto"/>
          <p:cNvSpPr txBox="1"/>
          <p:nvPr/>
        </p:nvSpPr>
        <p:spPr>
          <a:xfrm>
            <a:off x="7164288" y="980728"/>
            <a:ext cx="648072" cy="338554"/>
          </a:xfrm>
          <a:prstGeom prst="rect">
            <a:avLst/>
          </a:prstGeom>
          <a:noFill/>
        </p:spPr>
        <p:txBody>
          <a:bodyPr wrap="square" rtlCol="0">
            <a:spAutoFit/>
          </a:bodyPr>
          <a:lstStyle/>
          <a:p>
            <a:pPr algn="ctr"/>
            <a:r>
              <a:rPr lang="es-CO" sz="1600" dirty="0" smtClean="0"/>
              <a:t>9,7%</a:t>
            </a:r>
            <a:endParaRPr lang="es-CO" sz="1600" dirty="0"/>
          </a:p>
        </p:txBody>
      </p:sp>
      <p:pic>
        <p:nvPicPr>
          <p:cNvPr id="2053" name="Picture 5"/>
          <p:cNvPicPr>
            <a:picLocks noChangeAspect="1" noChangeArrowheads="1"/>
          </p:cNvPicPr>
          <p:nvPr/>
        </p:nvPicPr>
        <p:blipFill>
          <a:blip r:embed="rId3" cstate="print"/>
          <a:srcRect l="12662" r="11370"/>
          <a:stretch>
            <a:fillRect/>
          </a:stretch>
        </p:blipFill>
        <p:spPr bwMode="auto">
          <a:xfrm>
            <a:off x="1619672" y="3861048"/>
            <a:ext cx="3528392" cy="2664296"/>
          </a:xfrm>
          <a:prstGeom prst="rect">
            <a:avLst/>
          </a:prstGeom>
          <a:noFill/>
          <a:ln w="9525">
            <a:solidFill>
              <a:schemeClr val="tx1"/>
            </a:solidFill>
            <a:miter lim="800000"/>
            <a:headEnd/>
            <a:tailEnd/>
          </a:ln>
          <a:effectLst/>
        </p:spPr>
      </p:pic>
      <p:pic>
        <p:nvPicPr>
          <p:cNvPr id="2054" name="Picture 6"/>
          <p:cNvPicPr>
            <a:picLocks noChangeAspect="1" noChangeArrowheads="1"/>
          </p:cNvPicPr>
          <p:nvPr/>
        </p:nvPicPr>
        <p:blipFill>
          <a:blip r:embed="rId4" cstate="print"/>
          <a:srcRect r="4547"/>
          <a:stretch>
            <a:fillRect/>
          </a:stretch>
        </p:blipFill>
        <p:spPr bwMode="auto">
          <a:xfrm>
            <a:off x="5220072" y="3861048"/>
            <a:ext cx="3528392" cy="266429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116632"/>
            <a:ext cx="9078814" cy="6624736"/>
          </a:xfrm>
          <a:prstGeom prst="rect">
            <a:avLst/>
          </a:prstGeom>
          <a:noFill/>
          <a:ln w="9525">
            <a:solidFill>
              <a:schemeClr val="tx1"/>
            </a:solidFill>
            <a:miter lim="800000"/>
            <a:headEnd/>
            <a:tailEnd/>
          </a:ln>
          <a:effectLst/>
        </p:spPr>
      </p:pic>
      <p:sp>
        <p:nvSpPr>
          <p:cNvPr id="4" name="3 Abrir corchete"/>
          <p:cNvSpPr/>
          <p:nvPr/>
        </p:nvSpPr>
        <p:spPr>
          <a:xfrm rot="5400000">
            <a:off x="431540" y="5121188"/>
            <a:ext cx="144016" cy="216024"/>
          </a:xfrm>
          <a:prstGeom prst="leftBracket">
            <a:avLst>
              <a:gd name="adj" fmla="val 44595"/>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5" name="4 CuadroTexto"/>
          <p:cNvSpPr txBox="1"/>
          <p:nvPr/>
        </p:nvSpPr>
        <p:spPr>
          <a:xfrm>
            <a:off x="0" y="6165304"/>
            <a:ext cx="1008112" cy="461665"/>
          </a:xfrm>
          <a:prstGeom prst="rect">
            <a:avLst/>
          </a:prstGeom>
          <a:solidFill>
            <a:schemeClr val="accent3">
              <a:lumMod val="20000"/>
              <a:lumOff val="80000"/>
            </a:schemeClr>
          </a:solidFill>
          <a:ln>
            <a:solidFill>
              <a:srgbClr val="92D050"/>
            </a:solidFill>
          </a:ln>
        </p:spPr>
        <p:txBody>
          <a:bodyPr wrap="square" rtlCol="0">
            <a:spAutoFit/>
          </a:bodyPr>
          <a:lstStyle/>
          <a:p>
            <a:pPr algn="just"/>
            <a:r>
              <a:rPr lang="es-CO" sz="1200" dirty="0" smtClean="0"/>
              <a:t>Población en edad escolar.</a:t>
            </a:r>
            <a:endParaRPr lang="es-CO"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2996952"/>
            <a:ext cx="7344816" cy="3600400"/>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475656" y="44624"/>
            <a:ext cx="7488832" cy="864096"/>
          </a:xfrm>
        </p:spPr>
        <p:txBody>
          <a:bodyPr>
            <a:normAutofit/>
          </a:bodyPr>
          <a:lstStyle/>
          <a:p>
            <a:r>
              <a:rPr lang="es-CO" b="1" dirty="0" smtClean="0">
                <a:solidFill>
                  <a:schemeClr val="accent3">
                    <a:lumMod val="50000"/>
                  </a:schemeClr>
                </a:solidFill>
                <a:effectLst>
                  <a:outerShdw blurRad="38100" dist="38100" dir="2700000" algn="tl">
                    <a:srgbClr val="000000">
                      <a:alpha val="43137"/>
                    </a:srgbClr>
                  </a:outerShdw>
                </a:effectLst>
              </a:rPr>
              <a:t>EVENTO: MALTRATO INFANTIL</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908720"/>
            <a:ext cx="7067128" cy="2088232"/>
          </a:xfrm>
        </p:spPr>
        <p:txBody>
          <a:bodyPr>
            <a:normAutofit lnSpcReduction="10000"/>
          </a:bodyPr>
          <a:lstStyle/>
          <a:p>
            <a:pPr algn="just"/>
            <a:r>
              <a:rPr lang="es-CO" sz="2400" dirty="0" smtClean="0">
                <a:solidFill>
                  <a:schemeClr val="accent3">
                    <a:lumMod val="50000"/>
                  </a:schemeClr>
                </a:solidFill>
                <a:effectLst>
                  <a:outerShdw blurRad="38100" dist="38100" dir="2700000" algn="tl">
                    <a:srgbClr val="000000">
                      <a:alpha val="43137"/>
                    </a:srgbClr>
                  </a:outerShdw>
                </a:effectLst>
              </a:rPr>
              <a:t>Durante el año 2013 se han notificado (hasta el 11 de mayo de 2013) al sistema de vigilancia en salud publica SIVIGILA, 365 eventos de maltrato infantil confirmados, de estos se encuentra que el 67% (245) de los eventos corresponden a población en edad escolar.  </a:t>
            </a:r>
            <a:endParaRPr lang="es-CO" sz="2400" dirty="0">
              <a:solidFill>
                <a:schemeClr val="accent3">
                  <a:lumMod val="50000"/>
                </a:schemeClr>
              </a:solidFill>
              <a:effectLst>
                <a:outerShdw blurRad="38100" dist="38100" dir="2700000" algn="tl">
                  <a:srgbClr val="000000">
                    <a:alpha val="43137"/>
                  </a:srgbClr>
                </a:outerShdw>
              </a:effectLst>
            </a:endParaRPr>
          </a:p>
        </p:txBody>
      </p:sp>
      <p:sp>
        <p:nvSpPr>
          <p:cNvPr id="7" name="6 CuadroTexto"/>
          <p:cNvSpPr txBox="1"/>
          <p:nvPr/>
        </p:nvSpPr>
        <p:spPr>
          <a:xfrm>
            <a:off x="2915816" y="3573016"/>
            <a:ext cx="1296144" cy="307777"/>
          </a:xfrm>
          <a:prstGeom prst="rect">
            <a:avLst/>
          </a:prstGeom>
          <a:solidFill>
            <a:schemeClr val="bg1"/>
          </a:solidFill>
        </p:spPr>
        <p:txBody>
          <a:bodyPr wrap="square" rtlCol="0">
            <a:spAutoFit/>
          </a:bodyPr>
          <a:lstStyle/>
          <a:p>
            <a:pPr algn="ctr"/>
            <a:r>
              <a:rPr lang="es-CO" sz="1400" dirty="0" smtClean="0">
                <a:solidFill>
                  <a:schemeClr val="accent3">
                    <a:lumMod val="50000"/>
                  </a:schemeClr>
                </a:solidFill>
                <a:effectLst>
                  <a:outerShdw blurRad="38100" dist="38100" dir="2700000" algn="tl">
                    <a:srgbClr val="000000">
                      <a:alpha val="43137"/>
                    </a:srgbClr>
                  </a:outerShdw>
                </a:effectLst>
              </a:rPr>
              <a:t>EDAD ESCOLAR</a:t>
            </a:r>
            <a:endParaRPr lang="es-CO" sz="1400" dirty="0">
              <a:solidFill>
                <a:schemeClr val="accent3">
                  <a:lumMod val="50000"/>
                </a:schemeClr>
              </a:solidFill>
              <a:effectLst>
                <a:outerShdw blurRad="38100" dist="38100" dir="2700000" algn="tl">
                  <a:srgbClr val="000000">
                    <a:alpha val="43137"/>
                  </a:srgbClr>
                </a:outerShdw>
              </a:effectLst>
            </a:endParaRPr>
          </a:p>
        </p:txBody>
      </p:sp>
      <p:sp>
        <p:nvSpPr>
          <p:cNvPr id="6" name="5 Abrir corchete"/>
          <p:cNvSpPr/>
          <p:nvPr/>
        </p:nvSpPr>
        <p:spPr>
          <a:xfrm rot="16200000" flipH="1">
            <a:off x="2519772" y="3392996"/>
            <a:ext cx="2160240" cy="2520280"/>
          </a:xfrm>
          <a:prstGeom prst="leftBracket">
            <a:avLst>
              <a:gd name="adj" fmla="val 5058"/>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47664" y="44624"/>
            <a:ext cx="7524328" cy="3384376"/>
          </a:xfrm>
          <a:prstGeom prst="rect">
            <a:avLst/>
          </a:prstGeom>
          <a:noFill/>
          <a:ln w="9525">
            <a:solidFill>
              <a:schemeClr val="tx1"/>
            </a:solidFill>
            <a:miter lim="800000"/>
            <a:headEnd/>
            <a:tailEnd/>
          </a:ln>
          <a:effectLst/>
        </p:spPr>
      </p:pic>
      <p:cxnSp>
        <p:nvCxnSpPr>
          <p:cNvPr id="5" name="4 Conector recto"/>
          <p:cNvCxnSpPr/>
          <p:nvPr/>
        </p:nvCxnSpPr>
        <p:spPr>
          <a:xfrm flipV="1">
            <a:off x="4067944" y="836712"/>
            <a:ext cx="0" cy="187220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3419872" y="836712"/>
            <a:ext cx="1296144"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339752" y="620688"/>
            <a:ext cx="1224136" cy="523220"/>
          </a:xfrm>
          <a:prstGeom prst="rect">
            <a:avLst/>
          </a:prstGeom>
          <a:noFill/>
        </p:spPr>
        <p:txBody>
          <a:bodyPr wrap="square" rtlCol="0">
            <a:spAutoFit/>
          </a:bodyPr>
          <a:lstStyle/>
          <a:p>
            <a:pPr algn="ctr"/>
            <a:r>
              <a:rPr lang="es-CO" sz="1400" b="1" dirty="0" smtClean="0">
                <a:solidFill>
                  <a:schemeClr val="accent3">
                    <a:lumMod val="50000"/>
                  </a:schemeClr>
                </a:solidFill>
              </a:rPr>
              <a:t>Nivel: Básica Primaria</a:t>
            </a:r>
            <a:endParaRPr lang="es-CO" sz="1400" b="1" dirty="0">
              <a:solidFill>
                <a:schemeClr val="accent3">
                  <a:lumMod val="50000"/>
                </a:schemeClr>
              </a:solidFill>
            </a:endParaRPr>
          </a:p>
        </p:txBody>
      </p:sp>
      <p:sp>
        <p:nvSpPr>
          <p:cNvPr id="8" name="7 CuadroTexto"/>
          <p:cNvSpPr txBox="1"/>
          <p:nvPr/>
        </p:nvSpPr>
        <p:spPr>
          <a:xfrm>
            <a:off x="4644008" y="672951"/>
            <a:ext cx="2016224" cy="307777"/>
          </a:xfrm>
          <a:prstGeom prst="rect">
            <a:avLst/>
          </a:prstGeom>
          <a:noFill/>
        </p:spPr>
        <p:txBody>
          <a:bodyPr wrap="square" rtlCol="0">
            <a:spAutoFit/>
          </a:bodyPr>
          <a:lstStyle/>
          <a:p>
            <a:pPr algn="ctr"/>
            <a:r>
              <a:rPr lang="es-CO" sz="1400" b="1" dirty="0" smtClean="0">
                <a:solidFill>
                  <a:schemeClr val="accent3">
                    <a:lumMod val="50000"/>
                  </a:schemeClr>
                </a:solidFill>
              </a:rPr>
              <a:t>Nivel: Básica Secundaria</a:t>
            </a:r>
            <a:endParaRPr lang="es-CO" sz="1400" b="1" dirty="0">
              <a:solidFill>
                <a:schemeClr val="accent3">
                  <a:lumMod val="50000"/>
                </a:schemeClr>
              </a:solidFill>
            </a:endParaRPr>
          </a:p>
        </p:txBody>
      </p:sp>
      <p:pic>
        <p:nvPicPr>
          <p:cNvPr id="2051" name="Picture 3"/>
          <p:cNvPicPr>
            <a:picLocks noChangeAspect="1" noChangeArrowheads="1"/>
          </p:cNvPicPr>
          <p:nvPr/>
        </p:nvPicPr>
        <p:blipFill>
          <a:blip r:embed="rId3" cstate="print"/>
          <a:srcRect l="12745" r="11516"/>
          <a:stretch>
            <a:fillRect/>
          </a:stretch>
        </p:blipFill>
        <p:spPr bwMode="auto">
          <a:xfrm>
            <a:off x="1547664" y="3573016"/>
            <a:ext cx="3672408" cy="3096344"/>
          </a:xfrm>
          <a:prstGeom prst="rect">
            <a:avLst/>
          </a:prstGeom>
          <a:noFill/>
          <a:ln w="9525">
            <a:solidFill>
              <a:schemeClr val="tx1"/>
            </a:solid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92080" y="3573016"/>
            <a:ext cx="3744416" cy="309634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372200" y="44624"/>
            <a:ext cx="2664296" cy="6754019"/>
          </a:xfrm>
          <a:prstGeom prst="rect">
            <a:avLst/>
          </a:prstGeom>
          <a:noFill/>
          <a:ln w="9525">
            <a:solidFill>
              <a:schemeClr val="tx1"/>
            </a:solid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539552" y="116632"/>
            <a:ext cx="5760640" cy="662473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19672" y="2852936"/>
            <a:ext cx="7452320" cy="3744416"/>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611560" y="0"/>
            <a:ext cx="7776864" cy="864096"/>
          </a:xfrm>
        </p:spPr>
        <p:txBody>
          <a:bodyPr>
            <a:normAutofit/>
          </a:bodyPr>
          <a:lstStyle/>
          <a:p>
            <a:r>
              <a:rPr lang="es-CO" b="1" dirty="0" smtClean="0">
                <a:solidFill>
                  <a:schemeClr val="accent3">
                    <a:lumMod val="50000"/>
                  </a:schemeClr>
                </a:solidFill>
                <a:effectLst>
                  <a:outerShdw blurRad="38100" dist="38100" dir="2700000" algn="tl">
                    <a:srgbClr val="000000">
                      <a:alpha val="43137"/>
                    </a:srgbClr>
                  </a:outerShdw>
                </a:effectLst>
              </a:rPr>
              <a:t>EVENTO: ABUSO SEXUAL</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764704"/>
            <a:ext cx="7067128" cy="2088232"/>
          </a:xfrm>
        </p:spPr>
        <p:txBody>
          <a:bodyPr>
            <a:normAutofit lnSpcReduction="10000"/>
          </a:bodyPr>
          <a:lstStyle/>
          <a:p>
            <a:pPr algn="just"/>
            <a:r>
              <a:rPr lang="es-CO" sz="2400" dirty="0" smtClean="0">
                <a:solidFill>
                  <a:schemeClr val="accent3">
                    <a:lumMod val="50000"/>
                  </a:schemeClr>
                </a:solidFill>
                <a:effectLst>
                  <a:outerShdw blurRad="38100" dist="38100" dir="2700000" algn="tl">
                    <a:srgbClr val="000000">
                      <a:alpha val="43137"/>
                    </a:srgbClr>
                  </a:outerShdw>
                </a:effectLst>
              </a:rPr>
              <a:t>Durante el año 2013 se han notificado (hasta el 11 de mayo de 2013) al sistema de vigilancia en salud publica SIVIGILA, 365 eventos de maltrato infantil confirmados, de estos se encuentra que el 67% (245) de los eventos corresponden a población en edad escolar.  </a:t>
            </a:r>
            <a:endParaRPr lang="es-CO" sz="2400" dirty="0">
              <a:solidFill>
                <a:schemeClr val="accent3">
                  <a:lumMod val="50000"/>
                </a:schemeClr>
              </a:solidFill>
              <a:effectLst>
                <a:outerShdw blurRad="38100" dist="38100" dir="2700000" algn="tl">
                  <a:srgbClr val="000000">
                    <a:alpha val="43137"/>
                  </a:srgbClr>
                </a:outerShdw>
              </a:effectLst>
            </a:endParaRPr>
          </a:p>
        </p:txBody>
      </p:sp>
      <p:sp>
        <p:nvSpPr>
          <p:cNvPr id="7" name="6 CuadroTexto"/>
          <p:cNvSpPr txBox="1"/>
          <p:nvPr/>
        </p:nvSpPr>
        <p:spPr>
          <a:xfrm>
            <a:off x="3059832" y="3933056"/>
            <a:ext cx="1296144" cy="307777"/>
          </a:xfrm>
          <a:prstGeom prst="rect">
            <a:avLst/>
          </a:prstGeom>
          <a:solidFill>
            <a:schemeClr val="bg1"/>
          </a:solidFill>
        </p:spPr>
        <p:txBody>
          <a:bodyPr wrap="square" rtlCol="0">
            <a:spAutoFit/>
          </a:bodyPr>
          <a:lstStyle/>
          <a:p>
            <a:pPr algn="ctr"/>
            <a:r>
              <a:rPr lang="es-CO" sz="1400" dirty="0" smtClean="0">
                <a:solidFill>
                  <a:schemeClr val="accent3">
                    <a:lumMod val="50000"/>
                  </a:schemeClr>
                </a:solidFill>
                <a:effectLst>
                  <a:outerShdw blurRad="38100" dist="38100" dir="2700000" algn="tl">
                    <a:srgbClr val="000000">
                      <a:alpha val="43137"/>
                    </a:srgbClr>
                  </a:outerShdw>
                </a:effectLst>
              </a:rPr>
              <a:t>EDAD ESCOLAR</a:t>
            </a:r>
            <a:endParaRPr lang="es-CO" sz="1400" dirty="0">
              <a:solidFill>
                <a:schemeClr val="accent3">
                  <a:lumMod val="50000"/>
                </a:schemeClr>
              </a:solidFill>
              <a:effectLst>
                <a:outerShdw blurRad="38100" dist="38100" dir="2700000" algn="tl">
                  <a:srgbClr val="000000">
                    <a:alpha val="43137"/>
                  </a:srgbClr>
                </a:outerShdw>
              </a:effectLst>
            </a:endParaRPr>
          </a:p>
        </p:txBody>
      </p:sp>
      <p:sp>
        <p:nvSpPr>
          <p:cNvPr id="6" name="5 Abrir corchete"/>
          <p:cNvSpPr/>
          <p:nvPr/>
        </p:nvSpPr>
        <p:spPr>
          <a:xfrm rot="16200000" flipH="1">
            <a:off x="2879812" y="3104964"/>
            <a:ext cx="2160240" cy="3240360"/>
          </a:xfrm>
          <a:prstGeom prst="leftBracket">
            <a:avLst>
              <a:gd name="adj" fmla="val 18194"/>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19672" y="116632"/>
            <a:ext cx="7416824" cy="3600400"/>
          </a:xfrm>
          <a:prstGeom prst="rect">
            <a:avLst/>
          </a:prstGeom>
          <a:noFill/>
          <a:ln w="9525">
            <a:solidFill>
              <a:schemeClr val="tx1"/>
            </a:solidFill>
            <a:miter lim="800000"/>
            <a:headEnd/>
            <a:tailEnd/>
          </a:ln>
          <a:effectLst/>
        </p:spPr>
      </p:pic>
      <p:cxnSp>
        <p:nvCxnSpPr>
          <p:cNvPr id="5" name="4 Conector recto"/>
          <p:cNvCxnSpPr/>
          <p:nvPr/>
        </p:nvCxnSpPr>
        <p:spPr>
          <a:xfrm flipV="1">
            <a:off x="4067944" y="1052736"/>
            <a:ext cx="0" cy="187220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3419872" y="1052736"/>
            <a:ext cx="1296144"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411760" y="1249596"/>
            <a:ext cx="1224136" cy="523220"/>
          </a:xfrm>
          <a:prstGeom prst="rect">
            <a:avLst/>
          </a:prstGeom>
          <a:noFill/>
        </p:spPr>
        <p:txBody>
          <a:bodyPr wrap="square" rtlCol="0">
            <a:spAutoFit/>
          </a:bodyPr>
          <a:lstStyle/>
          <a:p>
            <a:pPr algn="ctr"/>
            <a:r>
              <a:rPr lang="es-CO" sz="1400" b="1" dirty="0" smtClean="0">
                <a:solidFill>
                  <a:schemeClr val="accent3">
                    <a:lumMod val="50000"/>
                  </a:schemeClr>
                </a:solidFill>
              </a:rPr>
              <a:t>Nivel: Básica Primaria</a:t>
            </a:r>
            <a:endParaRPr lang="es-CO" sz="1400" b="1" dirty="0">
              <a:solidFill>
                <a:schemeClr val="accent3">
                  <a:lumMod val="50000"/>
                </a:schemeClr>
              </a:solidFill>
            </a:endParaRPr>
          </a:p>
        </p:txBody>
      </p:sp>
      <p:sp>
        <p:nvSpPr>
          <p:cNvPr id="8" name="7 CuadroTexto"/>
          <p:cNvSpPr txBox="1"/>
          <p:nvPr/>
        </p:nvSpPr>
        <p:spPr>
          <a:xfrm>
            <a:off x="4211960" y="1268760"/>
            <a:ext cx="2016224" cy="307777"/>
          </a:xfrm>
          <a:prstGeom prst="rect">
            <a:avLst/>
          </a:prstGeom>
          <a:noFill/>
        </p:spPr>
        <p:txBody>
          <a:bodyPr wrap="square" rtlCol="0">
            <a:spAutoFit/>
          </a:bodyPr>
          <a:lstStyle/>
          <a:p>
            <a:pPr algn="ctr"/>
            <a:r>
              <a:rPr lang="es-CO" sz="1400" b="1" dirty="0" smtClean="0">
                <a:solidFill>
                  <a:schemeClr val="accent3">
                    <a:lumMod val="50000"/>
                  </a:schemeClr>
                </a:solidFill>
              </a:rPr>
              <a:t>Nivel: Básica Secundaria</a:t>
            </a:r>
            <a:endParaRPr lang="es-CO" sz="1400" b="1" dirty="0">
              <a:solidFill>
                <a:schemeClr val="accent3">
                  <a:lumMod val="50000"/>
                </a:schemeClr>
              </a:solidFill>
            </a:endParaRPr>
          </a:p>
        </p:txBody>
      </p:sp>
      <p:pic>
        <p:nvPicPr>
          <p:cNvPr id="5123" name="Picture 3"/>
          <p:cNvPicPr>
            <a:picLocks noChangeAspect="1" noChangeArrowheads="1"/>
          </p:cNvPicPr>
          <p:nvPr/>
        </p:nvPicPr>
        <p:blipFill>
          <a:blip r:embed="rId3" cstate="print"/>
          <a:srcRect l="12256" r="11184"/>
          <a:stretch>
            <a:fillRect/>
          </a:stretch>
        </p:blipFill>
        <p:spPr bwMode="auto">
          <a:xfrm>
            <a:off x="1619672" y="3903935"/>
            <a:ext cx="3744416" cy="2765425"/>
          </a:xfrm>
          <a:prstGeom prst="rect">
            <a:avLst/>
          </a:prstGeom>
          <a:noFill/>
          <a:ln w="9525">
            <a:solidFill>
              <a:schemeClr val="tx1"/>
            </a:solid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5436096" y="3933057"/>
            <a:ext cx="3600400" cy="273630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633959" y="116632"/>
            <a:ext cx="4378201" cy="6624736"/>
          </a:xfrm>
          <a:prstGeom prst="rect">
            <a:avLst/>
          </a:prstGeom>
          <a:noFill/>
          <a:ln w="9525">
            <a:solidFill>
              <a:schemeClr val="tx1"/>
            </a:solid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084168" y="116632"/>
            <a:ext cx="2736304" cy="662473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48210" y="50870"/>
            <a:ext cx="7524328" cy="6924973"/>
          </a:xfrm>
          <a:prstGeom prst="rect">
            <a:avLst/>
          </a:prstGeom>
          <a:noFill/>
        </p:spPr>
        <p:txBody>
          <a:bodyPr wrap="square" lIns="91440" tIns="45720" rIns="91440" bIns="45720">
            <a:spAutoFit/>
          </a:bodyPr>
          <a:lstStyle/>
          <a:p>
            <a:pPr algn="ctr"/>
            <a:r>
              <a:rPr lang="es-ES" sz="6600" b="1" dirty="0" smtClean="0">
                <a:ln w="1905"/>
                <a:solidFill>
                  <a:schemeClr val="accent3">
                    <a:lumMod val="50000"/>
                  </a:schemeClr>
                </a:solidFill>
                <a:effectLst>
                  <a:innerShdw blurRad="69850" dist="43180" dir="5400000">
                    <a:srgbClr val="000000">
                      <a:alpha val="65000"/>
                    </a:srgbClr>
                  </a:innerShdw>
                </a:effectLst>
              </a:rPr>
              <a:t>¡¡¡GRACIAS!!!</a:t>
            </a:r>
          </a:p>
          <a:p>
            <a:pPr algn="ctr"/>
            <a:endParaRPr lang="es-ES" sz="5400" b="1" cap="none" spc="0" dirty="0">
              <a:ln w="1905"/>
              <a:solidFill>
                <a:schemeClr val="accent3">
                  <a:lumMod val="50000"/>
                </a:schemeClr>
              </a:solidFill>
              <a:effectLst>
                <a:innerShdw blurRad="69850" dist="43180" dir="5400000">
                  <a:srgbClr val="000000">
                    <a:alpha val="65000"/>
                  </a:srgbClr>
                </a:innerShdw>
              </a:effectLst>
            </a:endParaRPr>
          </a:p>
          <a:p>
            <a:pPr algn="ctr"/>
            <a:r>
              <a:rPr lang="es-ES" sz="4400" b="1" dirty="0" smtClean="0">
                <a:ln w="1905"/>
                <a:solidFill>
                  <a:schemeClr val="accent3">
                    <a:lumMod val="50000"/>
                  </a:schemeClr>
                </a:solidFill>
                <a:effectLst>
                  <a:innerShdw blurRad="69850" dist="43180" dir="5400000">
                    <a:srgbClr val="000000">
                      <a:alpha val="65000"/>
                    </a:srgbClr>
                  </a:innerShdw>
                </a:effectLst>
              </a:rPr>
              <a:t>PROGRAMA SALUD MENTAL</a:t>
            </a:r>
          </a:p>
          <a:p>
            <a:pPr algn="ctr"/>
            <a:r>
              <a:rPr lang="es-ES" sz="4000" b="1" cap="none" spc="0" dirty="0" smtClean="0">
                <a:ln w="1905"/>
                <a:solidFill>
                  <a:schemeClr val="accent3">
                    <a:lumMod val="50000"/>
                  </a:schemeClr>
                </a:solidFill>
                <a:effectLst>
                  <a:innerShdw blurRad="69850" dist="43180" dir="5400000">
                    <a:srgbClr val="000000">
                      <a:alpha val="65000"/>
                    </a:srgbClr>
                  </a:innerShdw>
                </a:effectLst>
              </a:rPr>
              <a:t>SECRETARIA DE SALUD DPTAL</a:t>
            </a:r>
          </a:p>
          <a:p>
            <a:pPr algn="ctr"/>
            <a:r>
              <a:rPr lang="es-ES" sz="4000" b="1" dirty="0" smtClean="0">
                <a:ln w="1905"/>
                <a:solidFill>
                  <a:schemeClr val="accent3">
                    <a:lumMod val="50000"/>
                  </a:schemeClr>
                </a:solidFill>
                <a:effectLst>
                  <a:innerShdw blurRad="69850" dist="43180" dir="5400000">
                    <a:srgbClr val="000000">
                      <a:alpha val="65000"/>
                    </a:srgbClr>
                  </a:innerShdw>
                </a:effectLst>
              </a:rPr>
              <a:t>HUILA </a:t>
            </a:r>
            <a:r>
              <a:rPr lang="es-ES" sz="4000" b="1" dirty="0" smtClean="0">
                <a:ln w="1905"/>
                <a:solidFill>
                  <a:schemeClr val="accent3">
                    <a:lumMod val="50000"/>
                  </a:schemeClr>
                </a:solidFill>
                <a:effectLst>
                  <a:innerShdw blurRad="69850" dist="43180" dir="5400000">
                    <a:srgbClr val="000000">
                      <a:alpha val="65000"/>
                    </a:srgbClr>
                  </a:innerShdw>
                </a:effectLst>
              </a:rPr>
              <a:t>– 2013</a:t>
            </a:r>
          </a:p>
          <a:p>
            <a:pPr algn="ctr"/>
            <a:endParaRPr lang="es-ES" sz="4000" b="1" cap="none" spc="0" dirty="0">
              <a:ln w="1905"/>
              <a:solidFill>
                <a:schemeClr val="accent3">
                  <a:lumMod val="50000"/>
                </a:schemeClr>
              </a:solidFill>
              <a:effectLst>
                <a:innerShdw blurRad="69850" dist="43180" dir="5400000">
                  <a:srgbClr val="000000">
                    <a:alpha val="65000"/>
                  </a:srgbClr>
                </a:innerShdw>
              </a:effectLst>
            </a:endParaRPr>
          </a:p>
          <a:p>
            <a:pPr algn="ctr"/>
            <a:r>
              <a:rPr lang="es-ES" sz="4000" b="1" dirty="0" smtClean="0">
                <a:ln w="1905"/>
                <a:solidFill>
                  <a:schemeClr val="accent3">
                    <a:lumMod val="50000"/>
                  </a:schemeClr>
                </a:solidFill>
                <a:effectLst>
                  <a:innerShdw blurRad="69850" dist="43180" dir="5400000">
                    <a:srgbClr val="000000">
                      <a:alpha val="65000"/>
                    </a:srgbClr>
                  </a:innerShdw>
                </a:effectLst>
                <a:hlinkClick r:id="rId2"/>
              </a:rPr>
              <a:t>redsaludmentalhuila@yahoo.com</a:t>
            </a:r>
            <a:endParaRPr lang="es-ES" sz="4000" b="1" dirty="0" smtClean="0">
              <a:ln w="1905"/>
              <a:solidFill>
                <a:schemeClr val="accent3">
                  <a:lumMod val="50000"/>
                </a:schemeClr>
              </a:solidFill>
              <a:effectLst>
                <a:innerShdw blurRad="69850" dist="43180" dir="5400000">
                  <a:srgbClr val="000000">
                    <a:alpha val="65000"/>
                  </a:srgbClr>
                </a:innerShdw>
              </a:effectLst>
            </a:endParaRPr>
          </a:p>
          <a:p>
            <a:pPr algn="ctr"/>
            <a:r>
              <a:rPr lang="es-ES" sz="4000" b="1" dirty="0" smtClean="0">
                <a:ln w="1905"/>
                <a:solidFill>
                  <a:schemeClr val="accent3">
                    <a:lumMod val="50000"/>
                  </a:schemeClr>
                </a:solidFill>
                <a:effectLst>
                  <a:innerShdw blurRad="69850" dist="43180" dir="5400000">
                    <a:srgbClr val="000000">
                      <a:alpha val="65000"/>
                    </a:srgbClr>
                  </a:innerShdw>
                </a:effectLst>
                <a:hlinkClick r:id="rId3"/>
              </a:rPr>
              <a:t>luzelcyman@yahoo.es</a:t>
            </a:r>
            <a:endParaRPr lang="es-ES" sz="4000" b="1" dirty="0" smtClean="0">
              <a:ln w="1905"/>
              <a:solidFill>
                <a:schemeClr val="accent3">
                  <a:lumMod val="50000"/>
                </a:schemeClr>
              </a:solidFill>
              <a:effectLst>
                <a:innerShdw blurRad="69850" dist="43180" dir="5400000">
                  <a:srgbClr val="000000">
                    <a:alpha val="65000"/>
                  </a:srgbClr>
                </a:innerShdw>
              </a:effectLst>
            </a:endParaRPr>
          </a:p>
          <a:p>
            <a:pPr algn="ctr"/>
            <a:endParaRPr lang="es-ES" sz="4000" b="1" dirty="0" smtClean="0">
              <a:ln w="1905"/>
              <a:solidFill>
                <a:schemeClr val="accent3">
                  <a:lumMod val="50000"/>
                </a:schemeClr>
              </a:solidFill>
              <a:effectLst>
                <a:innerShdw blurRad="69850" dist="43180" dir="5400000">
                  <a:srgbClr val="000000">
                    <a:alpha val="65000"/>
                  </a:srgbClr>
                </a:innerShdw>
              </a:effectLst>
            </a:endParaRPr>
          </a:p>
          <a:p>
            <a:pPr algn="ctr"/>
            <a:endParaRPr lang="es-ES" sz="4000" b="1" cap="none" spc="0" dirty="0">
              <a:ln w="1905"/>
              <a:solidFill>
                <a:schemeClr val="accent3">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55090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1763688" y="260648"/>
            <a:ext cx="6912768" cy="4248472"/>
          </a:xfrm>
          <a:prstGeom prst="rect">
            <a:avLst/>
          </a:prstGeom>
          <a:noFill/>
          <a:ln w="9525">
            <a:solidFill>
              <a:schemeClr val="tx1"/>
            </a:solidFill>
            <a:miter lim="800000"/>
            <a:headEnd/>
            <a:tailEnd/>
          </a:ln>
          <a:effectLst/>
        </p:spPr>
      </p:pic>
      <p:sp>
        <p:nvSpPr>
          <p:cNvPr id="18" name="17 CuadroTexto"/>
          <p:cNvSpPr txBox="1"/>
          <p:nvPr/>
        </p:nvSpPr>
        <p:spPr>
          <a:xfrm>
            <a:off x="6876256" y="2761183"/>
            <a:ext cx="504056" cy="307777"/>
          </a:xfrm>
          <a:prstGeom prst="rect">
            <a:avLst/>
          </a:prstGeom>
          <a:solidFill>
            <a:schemeClr val="bg1"/>
          </a:solidFill>
        </p:spPr>
        <p:txBody>
          <a:bodyPr wrap="square" rtlCol="0">
            <a:spAutoFit/>
          </a:bodyPr>
          <a:lstStyle/>
          <a:p>
            <a:r>
              <a:rPr lang="es-CO" sz="1400" b="1" dirty="0" smtClean="0"/>
              <a:t>1,0</a:t>
            </a:r>
            <a:endParaRPr lang="es-CO" sz="1400" b="1" dirty="0"/>
          </a:p>
        </p:txBody>
      </p:sp>
      <p:graphicFrame>
        <p:nvGraphicFramePr>
          <p:cNvPr id="19" name="18 Tabla"/>
          <p:cNvGraphicFramePr>
            <a:graphicFrameLocks noGrp="1"/>
          </p:cNvGraphicFramePr>
          <p:nvPr/>
        </p:nvGraphicFramePr>
        <p:xfrm>
          <a:off x="2123728" y="4869160"/>
          <a:ext cx="6192688" cy="1308851"/>
        </p:xfrm>
        <a:graphic>
          <a:graphicData uri="http://schemas.openxmlformats.org/drawingml/2006/table">
            <a:tbl>
              <a:tblPr/>
              <a:tblGrid>
                <a:gridCol w="943553"/>
                <a:gridCol w="743049"/>
                <a:gridCol w="743049"/>
                <a:gridCol w="695870"/>
                <a:gridCol w="597584"/>
                <a:gridCol w="597584"/>
                <a:gridCol w="695870"/>
                <a:gridCol w="1176129"/>
              </a:tblGrid>
              <a:tr h="864096">
                <a:tc>
                  <a:txBody>
                    <a:bodyPr/>
                    <a:lstStyle/>
                    <a:p>
                      <a:pPr algn="ctr" fontAlgn="ctr"/>
                      <a:r>
                        <a:rPr lang="es-CO" sz="1300" b="1" i="0" u="none" strike="noStrike" dirty="0">
                          <a:solidFill>
                            <a:srgbClr val="000000"/>
                          </a:solidFill>
                          <a:latin typeface="Calibri"/>
                        </a:rPr>
                        <a:t>MUNICIPIO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5923C"/>
                    </a:solidFill>
                  </a:tcPr>
                </a:tc>
                <a:tc>
                  <a:txBody>
                    <a:bodyPr/>
                    <a:lstStyle/>
                    <a:p>
                      <a:pPr algn="ctr" fontAlgn="ctr"/>
                      <a:r>
                        <a:rPr lang="es-CO" sz="1300" b="0" i="0" u="none" strike="noStrike">
                          <a:solidFill>
                            <a:srgbClr val="000000"/>
                          </a:solidFill>
                          <a:latin typeface="Calibri"/>
                        </a:rPr>
                        <a:t>GARZON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0" i="0" u="none" strike="noStrike">
                          <a:solidFill>
                            <a:srgbClr val="000000"/>
                          </a:solidFill>
                          <a:latin typeface="Calibri"/>
                        </a:rPr>
                        <a:t>PITALITO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0" i="0" u="none" strike="noStrike">
                          <a:solidFill>
                            <a:srgbClr val="000000"/>
                          </a:solidFill>
                          <a:latin typeface="Calibri"/>
                        </a:rPr>
                        <a:t>BARAYA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0" i="0" u="none" strike="noStrike">
                          <a:solidFill>
                            <a:srgbClr val="000000"/>
                          </a:solidFill>
                          <a:latin typeface="Calibri"/>
                        </a:rPr>
                        <a:t>NEIVA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0" i="0" u="none" strike="noStrike">
                          <a:solidFill>
                            <a:srgbClr val="000000"/>
                          </a:solidFill>
                          <a:latin typeface="Calibri"/>
                        </a:rPr>
                        <a:t>ISNOS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0" i="0" u="none" strike="noStrike">
                          <a:solidFill>
                            <a:srgbClr val="000000"/>
                          </a:solidFill>
                          <a:latin typeface="Calibri"/>
                        </a:rPr>
                        <a:t>TESALIA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300" b="0" i="0" u="none" strike="noStrike" dirty="0">
                          <a:solidFill>
                            <a:srgbClr val="000000"/>
                          </a:solidFill>
                          <a:latin typeface="Calibri"/>
                        </a:rPr>
                        <a:t>TOTAL SUICIDIOS POBLACION EDAD ESCOLAR</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44755">
                <a:tc>
                  <a:txBody>
                    <a:bodyPr/>
                    <a:lstStyle/>
                    <a:p>
                      <a:pPr algn="ctr" fontAlgn="ctr"/>
                      <a:r>
                        <a:rPr lang="es-CO" sz="1300" b="1" i="0" u="none" strike="noStrike" dirty="0">
                          <a:solidFill>
                            <a:srgbClr val="000000"/>
                          </a:solidFill>
                          <a:latin typeface="Calibri"/>
                        </a:rPr>
                        <a:t>CASOS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5923C"/>
                    </a:solidFill>
                  </a:tcPr>
                </a:tc>
                <a:tc>
                  <a:txBody>
                    <a:bodyPr/>
                    <a:lstStyle/>
                    <a:p>
                      <a:pPr algn="ctr" fontAlgn="ctr"/>
                      <a:r>
                        <a:rPr lang="es-CO" sz="1300" b="0" i="0" u="none" strike="noStrike">
                          <a:solidFill>
                            <a:srgbClr val="000000"/>
                          </a:solidFill>
                          <a:latin typeface="Calibri"/>
                        </a:rPr>
                        <a:t>4</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ctr"/>
                      <a:r>
                        <a:rPr lang="es-CO" sz="13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ctr"/>
                      <a:r>
                        <a:rPr lang="es-CO" sz="13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ctr"/>
                      <a:r>
                        <a:rPr lang="es-CO" sz="13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ctr"/>
                      <a:r>
                        <a:rPr lang="es-CO" sz="13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ctr"/>
                      <a:r>
                        <a:rPr lang="es-CO" sz="13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fontAlgn="ctr"/>
                      <a:r>
                        <a:rPr lang="es-CO" sz="1300" b="0" i="0" u="none" strike="noStrike" dirty="0">
                          <a:solidFill>
                            <a:srgbClr val="000000"/>
                          </a:solidFill>
                          <a:latin typeface="Calibri"/>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0"/>
            <a:ext cx="7139136" cy="1143000"/>
          </a:xfrm>
        </p:spPr>
        <p:txBody>
          <a:bodyPr>
            <a:normAutofit fontScale="90000"/>
          </a:bodyPr>
          <a:lstStyle/>
          <a:p>
            <a:r>
              <a:rPr lang="es-CO" b="1" dirty="0" smtClean="0">
                <a:solidFill>
                  <a:schemeClr val="accent3">
                    <a:lumMod val="50000"/>
                  </a:schemeClr>
                </a:solidFill>
                <a:effectLst>
                  <a:outerShdw blurRad="38100" dist="38100" dir="2700000" algn="tl">
                    <a:srgbClr val="000000">
                      <a:alpha val="43137"/>
                    </a:srgbClr>
                  </a:outerShdw>
                </a:effectLst>
              </a:rPr>
              <a:t>EVENTO: INTENTO DE SUICIDIO</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1052736"/>
            <a:ext cx="7067128" cy="2016224"/>
          </a:xfrm>
        </p:spPr>
        <p:txBody>
          <a:bodyPr/>
          <a:lstStyle/>
          <a:p>
            <a:pPr lvl="0" algn="just"/>
            <a:r>
              <a:rPr lang="es-CO" sz="2400" dirty="0" smtClean="0">
                <a:solidFill>
                  <a:srgbClr val="9BBB59">
                    <a:lumMod val="50000"/>
                  </a:srgbClr>
                </a:solidFill>
                <a:effectLst>
                  <a:outerShdw blurRad="38100" dist="38100" dir="2700000" algn="tl">
                    <a:srgbClr val="000000">
                      <a:alpha val="43137"/>
                    </a:srgbClr>
                  </a:outerShdw>
                </a:effectLst>
              </a:rPr>
              <a:t>Durante el año 2012 se notificaron al sistema de vigilancia en salud publica SIVIGILA, 780 eventos de intento de </a:t>
            </a:r>
            <a:r>
              <a:rPr lang="es-CO" sz="2400" dirty="0" smtClean="0">
                <a:solidFill>
                  <a:schemeClr val="accent3">
                    <a:lumMod val="50000"/>
                  </a:schemeClr>
                </a:solidFill>
                <a:effectLst>
                  <a:outerShdw blurRad="38100" dist="38100" dir="2700000" algn="tl">
                    <a:srgbClr val="000000">
                      <a:alpha val="43137"/>
                    </a:srgbClr>
                  </a:outerShdw>
                </a:effectLst>
              </a:rPr>
              <a:t>suicidio</a:t>
            </a:r>
            <a:r>
              <a:rPr lang="es-CO" sz="2400" dirty="0" smtClean="0">
                <a:solidFill>
                  <a:srgbClr val="9BBB59">
                    <a:lumMod val="50000"/>
                  </a:srgbClr>
                </a:solidFill>
                <a:effectLst>
                  <a:outerShdw blurRad="38100" dist="38100" dir="2700000" algn="tl">
                    <a:srgbClr val="000000">
                      <a:alpha val="43137"/>
                    </a:srgbClr>
                  </a:outerShdw>
                </a:effectLst>
              </a:rPr>
              <a:t> confirmados, de estos se encuentra que el 34,5% (269) de los eventos corresponden a población en edad escolar.</a:t>
            </a:r>
          </a:p>
          <a:p>
            <a:endParaRPr lang="es-CO" dirty="0"/>
          </a:p>
        </p:txBody>
      </p:sp>
      <p:pic>
        <p:nvPicPr>
          <p:cNvPr id="19458" name="Picture 2"/>
          <p:cNvPicPr>
            <a:picLocks noChangeAspect="1" noChangeArrowheads="1"/>
          </p:cNvPicPr>
          <p:nvPr/>
        </p:nvPicPr>
        <p:blipFill>
          <a:blip r:embed="rId2" cstate="print"/>
          <a:srcRect/>
          <a:stretch>
            <a:fillRect/>
          </a:stretch>
        </p:blipFill>
        <p:spPr bwMode="auto">
          <a:xfrm>
            <a:off x="1475656" y="3140969"/>
            <a:ext cx="7596337" cy="3672408"/>
          </a:xfrm>
          <a:prstGeom prst="rect">
            <a:avLst/>
          </a:prstGeom>
          <a:noFill/>
          <a:ln w="9525">
            <a:solidFill>
              <a:schemeClr val="tx1"/>
            </a:solidFill>
            <a:miter lim="800000"/>
            <a:headEnd/>
            <a:tailEnd/>
          </a:ln>
          <a:effectLst/>
        </p:spPr>
      </p:pic>
      <p:cxnSp>
        <p:nvCxnSpPr>
          <p:cNvPr id="6" name="5 Conector recto"/>
          <p:cNvCxnSpPr/>
          <p:nvPr/>
        </p:nvCxnSpPr>
        <p:spPr>
          <a:xfrm flipV="1">
            <a:off x="3059832" y="3717032"/>
            <a:ext cx="0" cy="280831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flipV="1">
            <a:off x="2123728" y="3717032"/>
            <a:ext cx="0" cy="280831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Abrir corchete"/>
          <p:cNvSpPr/>
          <p:nvPr/>
        </p:nvSpPr>
        <p:spPr>
          <a:xfrm rot="5400000">
            <a:off x="2303748" y="2816932"/>
            <a:ext cx="288032" cy="1224136"/>
          </a:xfrm>
          <a:prstGeom prst="leftBracket">
            <a:avLst>
              <a:gd name="adj" fmla="val 81085"/>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2" name="11 CuadroTexto"/>
          <p:cNvSpPr txBox="1"/>
          <p:nvPr/>
        </p:nvSpPr>
        <p:spPr>
          <a:xfrm>
            <a:off x="3635896" y="3861048"/>
            <a:ext cx="1008112" cy="461665"/>
          </a:xfrm>
          <a:prstGeom prst="rect">
            <a:avLst/>
          </a:prstGeom>
          <a:solidFill>
            <a:schemeClr val="accent3">
              <a:lumMod val="20000"/>
              <a:lumOff val="80000"/>
            </a:schemeClr>
          </a:solidFill>
          <a:ln>
            <a:solidFill>
              <a:srgbClr val="92D050"/>
            </a:solidFill>
          </a:ln>
        </p:spPr>
        <p:txBody>
          <a:bodyPr wrap="square" rtlCol="0">
            <a:spAutoFit/>
          </a:bodyPr>
          <a:lstStyle/>
          <a:p>
            <a:pPr algn="just"/>
            <a:r>
              <a:rPr lang="es-CO" sz="1200" dirty="0" smtClean="0"/>
              <a:t>Población en edad escolar.</a:t>
            </a:r>
            <a:endParaRPr lang="es-CO" sz="1200" dirty="0"/>
          </a:p>
        </p:txBody>
      </p:sp>
      <p:sp>
        <p:nvSpPr>
          <p:cNvPr id="11" name="10 Flecha circular"/>
          <p:cNvSpPr/>
          <p:nvPr/>
        </p:nvSpPr>
        <p:spPr>
          <a:xfrm rot="515934">
            <a:off x="2816905" y="3389865"/>
            <a:ext cx="1457548" cy="726341"/>
          </a:xfrm>
          <a:prstGeom prst="circularArrow">
            <a:avLst>
              <a:gd name="adj1" fmla="val 389"/>
              <a:gd name="adj2" fmla="val 1272994"/>
              <a:gd name="adj3" fmla="val 20531894"/>
              <a:gd name="adj4" fmla="val 11933856"/>
              <a:gd name="adj5" fmla="val 114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12 CuadroTexto"/>
          <p:cNvSpPr txBox="1"/>
          <p:nvPr/>
        </p:nvSpPr>
        <p:spPr>
          <a:xfrm>
            <a:off x="1835696" y="3573016"/>
            <a:ext cx="400110" cy="2308324"/>
          </a:xfrm>
          <a:prstGeom prst="rect">
            <a:avLst/>
          </a:prstGeom>
          <a:noFill/>
        </p:spPr>
        <p:txBody>
          <a:bodyPr vert="vert270" wrap="square" rtlCol="0">
            <a:spAutoFit/>
          </a:bodyPr>
          <a:lstStyle/>
          <a:p>
            <a:pPr algn="ctr"/>
            <a:r>
              <a:rPr lang="es-CO" sz="1400" b="1" dirty="0" smtClean="0">
                <a:solidFill>
                  <a:schemeClr val="accent3">
                    <a:lumMod val="50000"/>
                  </a:schemeClr>
                </a:solidFill>
              </a:rPr>
              <a:t>Nivel: Primaria</a:t>
            </a:r>
            <a:endParaRPr lang="es-CO" sz="1400" b="1" dirty="0">
              <a:solidFill>
                <a:schemeClr val="accent3">
                  <a:lumMod val="50000"/>
                </a:schemeClr>
              </a:solidFill>
            </a:endParaRPr>
          </a:p>
        </p:txBody>
      </p:sp>
      <p:sp>
        <p:nvSpPr>
          <p:cNvPr id="14" name="13 CuadroTexto"/>
          <p:cNvSpPr txBox="1"/>
          <p:nvPr/>
        </p:nvSpPr>
        <p:spPr>
          <a:xfrm>
            <a:off x="2051720" y="3496940"/>
            <a:ext cx="400110" cy="2308324"/>
          </a:xfrm>
          <a:prstGeom prst="rect">
            <a:avLst/>
          </a:prstGeom>
          <a:noFill/>
        </p:spPr>
        <p:txBody>
          <a:bodyPr vert="vert270" wrap="square" rtlCol="0">
            <a:spAutoFit/>
          </a:bodyPr>
          <a:lstStyle/>
          <a:p>
            <a:pPr algn="ctr"/>
            <a:r>
              <a:rPr lang="es-CO" sz="1400" b="1" dirty="0" smtClean="0">
                <a:solidFill>
                  <a:schemeClr val="accent3">
                    <a:lumMod val="50000"/>
                  </a:schemeClr>
                </a:solidFill>
              </a:rPr>
              <a:t>Nivel: Secundaria</a:t>
            </a:r>
            <a:endParaRPr lang="es-CO" sz="1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619672" y="44624"/>
            <a:ext cx="7272808" cy="3672408"/>
          </a:xfrm>
          <a:prstGeom prst="rect">
            <a:avLst/>
          </a:prstGeom>
          <a:noFill/>
          <a:ln w="9525">
            <a:solidFill>
              <a:schemeClr val="tx1"/>
            </a:solidFill>
            <a:miter lim="800000"/>
            <a:headEnd/>
            <a:tailEnd/>
          </a:ln>
          <a:effectLst/>
        </p:spPr>
      </p:pic>
      <p:cxnSp>
        <p:nvCxnSpPr>
          <p:cNvPr id="6" name="5 Conector recto"/>
          <p:cNvCxnSpPr/>
          <p:nvPr/>
        </p:nvCxnSpPr>
        <p:spPr>
          <a:xfrm flipV="1">
            <a:off x="3923928" y="1124744"/>
            <a:ext cx="0" cy="201622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987824" y="1124744"/>
            <a:ext cx="1872208"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627784" y="1484784"/>
            <a:ext cx="1080120" cy="738664"/>
          </a:xfrm>
          <a:prstGeom prst="rect">
            <a:avLst/>
          </a:prstGeom>
          <a:noFill/>
        </p:spPr>
        <p:txBody>
          <a:bodyPr wrap="square" rtlCol="0">
            <a:spAutoFit/>
          </a:bodyPr>
          <a:lstStyle/>
          <a:p>
            <a:pPr algn="ctr"/>
            <a:r>
              <a:rPr lang="es-CO" sz="1400" b="1" dirty="0" smtClean="0">
                <a:solidFill>
                  <a:schemeClr val="accent3">
                    <a:lumMod val="50000"/>
                  </a:schemeClr>
                </a:solidFill>
              </a:rPr>
              <a:t>Nivel: Básica Primaria</a:t>
            </a:r>
            <a:endParaRPr lang="es-CO" sz="1400" b="1" dirty="0">
              <a:solidFill>
                <a:schemeClr val="accent3">
                  <a:lumMod val="50000"/>
                </a:schemeClr>
              </a:solidFill>
            </a:endParaRPr>
          </a:p>
        </p:txBody>
      </p:sp>
      <p:sp>
        <p:nvSpPr>
          <p:cNvPr id="12" name="11 CuadroTexto"/>
          <p:cNvSpPr txBox="1"/>
          <p:nvPr/>
        </p:nvSpPr>
        <p:spPr>
          <a:xfrm>
            <a:off x="3851920" y="1484784"/>
            <a:ext cx="1080120" cy="738664"/>
          </a:xfrm>
          <a:prstGeom prst="rect">
            <a:avLst/>
          </a:prstGeom>
          <a:noFill/>
        </p:spPr>
        <p:txBody>
          <a:bodyPr wrap="square" rtlCol="0">
            <a:spAutoFit/>
          </a:bodyPr>
          <a:lstStyle/>
          <a:p>
            <a:pPr algn="ctr"/>
            <a:r>
              <a:rPr lang="es-CO" sz="1400" b="1" dirty="0" smtClean="0">
                <a:solidFill>
                  <a:schemeClr val="accent3">
                    <a:lumMod val="50000"/>
                  </a:schemeClr>
                </a:solidFill>
              </a:rPr>
              <a:t>Nivel: Básica Secundaria</a:t>
            </a:r>
            <a:endParaRPr lang="es-CO" sz="1400" b="1" dirty="0">
              <a:solidFill>
                <a:schemeClr val="accent3">
                  <a:lumMod val="50000"/>
                </a:schemeClr>
              </a:solidFill>
            </a:endParaRPr>
          </a:p>
        </p:txBody>
      </p:sp>
      <p:pic>
        <p:nvPicPr>
          <p:cNvPr id="20483" name="Picture 3"/>
          <p:cNvPicPr>
            <a:picLocks noChangeAspect="1" noChangeArrowheads="1"/>
          </p:cNvPicPr>
          <p:nvPr/>
        </p:nvPicPr>
        <p:blipFill>
          <a:blip r:embed="rId3" cstate="print"/>
          <a:srcRect l="8243" r="8211"/>
          <a:stretch>
            <a:fillRect/>
          </a:stretch>
        </p:blipFill>
        <p:spPr bwMode="auto">
          <a:xfrm>
            <a:off x="1619672" y="3789040"/>
            <a:ext cx="3600400" cy="2880320"/>
          </a:xfrm>
          <a:prstGeom prst="rect">
            <a:avLst/>
          </a:prstGeom>
          <a:noFill/>
          <a:ln w="9525">
            <a:solidFill>
              <a:schemeClr val="tx1"/>
            </a:solidFill>
            <a:miter lim="800000"/>
            <a:headEnd/>
            <a:tailEnd/>
          </a:ln>
          <a:effectLst/>
        </p:spPr>
      </p:pic>
      <p:pic>
        <p:nvPicPr>
          <p:cNvPr id="20484" name="Picture 4"/>
          <p:cNvPicPr>
            <a:picLocks noChangeAspect="1" noChangeArrowheads="1"/>
          </p:cNvPicPr>
          <p:nvPr/>
        </p:nvPicPr>
        <p:blipFill>
          <a:blip r:embed="rId4" cstate="print"/>
          <a:srcRect r="3979"/>
          <a:stretch>
            <a:fillRect/>
          </a:stretch>
        </p:blipFill>
        <p:spPr bwMode="auto">
          <a:xfrm>
            <a:off x="5292080" y="3789040"/>
            <a:ext cx="3600400" cy="288032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1403648" y="0"/>
            <a:ext cx="4536504" cy="6785992"/>
          </a:xfrm>
          <a:prstGeom prst="rect">
            <a:avLst/>
          </a:prstGeom>
          <a:noFill/>
          <a:ln w="9525">
            <a:solidFill>
              <a:schemeClr val="tx1"/>
            </a:solidFill>
            <a:miter lim="800000"/>
            <a:headEnd/>
            <a:tailEnd/>
          </a:ln>
          <a:effectLst/>
        </p:spPr>
      </p:pic>
      <p:pic>
        <p:nvPicPr>
          <p:cNvPr id="3" name="Picture 1"/>
          <p:cNvPicPr>
            <a:picLocks noChangeAspect="1" noChangeArrowheads="1"/>
          </p:cNvPicPr>
          <p:nvPr/>
        </p:nvPicPr>
        <p:blipFill>
          <a:blip r:embed="rId3" cstate="print"/>
          <a:srcRect/>
          <a:stretch>
            <a:fillRect/>
          </a:stretch>
        </p:blipFill>
        <p:spPr bwMode="auto">
          <a:xfrm>
            <a:off x="6012160" y="72008"/>
            <a:ext cx="3059832" cy="6669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475656" y="3151223"/>
            <a:ext cx="7638628" cy="3706777"/>
          </a:xfrm>
          <a:prstGeom prst="rect">
            <a:avLst/>
          </a:prstGeom>
          <a:noFill/>
          <a:ln w="9525">
            <a:solidFill>
              <a:schemeClr val="tx1"/>
            </a:solidFill>
            <a:miter lim="800000"/>
            <a:headEnd/>
            <a:tailEnd/>
          </a:ln>
          <a:effectLst/>
        </p:spPr>
      </p:pic>
      <p:sp>
        <p:nvSpPr>
          <p:cNvPr id="2" name="1 Título"/>
          <p:cNvSpPr>
            <a:spLocks noGrp="1"/>
          </p:cNvSpPr>
          <p:nvPr>
            <p:ph type="title"/>
          </p:nvPr>
        </p:nvSpPr>
        <p:spPr>
          <a:xfrm>
            <a:off x="1547664" y="0"/>
            <a:ext cx="7139136" cy="1143000"/>
          </a:xfrm>
        </p:spPr>
        <p:txBody>
          <a:bodyPr>
            <a:normAutofit/>
          </a:bodyPr>
          <a:lstStyle/>
          <a:p>
            <a:r>
              <a:rPr lang="es-CO" b="1" dirty="0" smtClean="0">
                <a:solidFill>
                  <a:schemeClr val="accent3">
                    <a:lumMod val="50000"/>
                  </a:schemeClr>
                </a:solidFill>
                <a:effectLst>
                  <a:outerShdw blurRad="38100" dist="38100" dir="2700000" algn="tl">
                    <a:srgbClr val="000000">
                      <a:alpha val="43137"/>
                    </a:srgbClr>
                  </a:outerShdw>
                </a:effectLst>
              </a:rPr>
              <a:t>EVENTO: CONSUMO DE SPA</a:t>
            </a:r>
            <a:endParaRPr lang="es-CO" b="1" dirty="0">
              <a:solidFill>
                <a:schemeClr val="accent3">
                  <a:lumMod val="50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619672" y="1052736"/>
            <a:ext cx="7067128" cy="2016224"/>
          </a:xfrm>
        </p:spPr>
        <p:txBody>
          <a:bodyPr/>
          <a:lstStyle/>
          <a:p>
            <a:pPr lvl="0" algn="just"/>
            <a:r>
              <a:rPr lang="es-CO" sz="2400" dirty="0" smtClean="0">
                <a:solidFill>
                  <a:srgbClr val="9BBB59">
                    <a:lumMod val="50000"/>
                  </a:srgbClr>
                </a:solidFill>
                <a:effectLst>
                  <a:outerShdw blurRad="38100" dist="38100" dir="2700000" algn="tl">
                    <a:srgbClr val="000000">
                      <a:alpha val="43137"/>
                    </a:srgbClr>
                  </a:outerShdw>
                </a:effectLst>
              </a:rPr>
              <a:t>Durante el año 2012 se notificaron al sistema de vigilancia en salud publica SIVIGILA, 229 eventos de consumo de sustancias psicoactivas confirmados, de estos se encuentra que el 56% (128) de los eventos corresponden a población en edad escolar.</a:t>
            </a:r>
          </a:p>
          <a:p>
            <a:endParaRPr lang="es-CO" dirty="0"/>
          </a:p>
        </p:txBody>
      </p:sp>
      <p:cxnSp>
        <p:nvCxnSpPr>
          <p:cNvPr id="6" name="5 Conector recto"/>
          <p:cNvCxnSpPr/>
          <p:nvPr/>
        </p:nvCxnSpPr>
        <p:spPr>
          <a:xfrm flipV="1">
            <a:off x="3707904" y="3573016"/>
            <a:ext cx="0" cy="280831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flipV="1">
            <a:off x="2339752" y="3645024"/>
            <a:ext cx="0" cy="280831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Abrir corchete"/>
          <p:cNvSpPr/>
          <p:nvPr/>
        </p:nvSpPr>
        <p:spPr>
          <a:xfrm rot="5400000">
            <a:off x="2699792" y="2780928"/>
            <a:ext cx="288032" cy="1728192"/>
          </a:xfrm>
          <a:prstGeom prst="leftBracket">
            <a:avLst>
              <a:gd name="adj" fmla="val 81085"/>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2" name="11 CuadroTexto"/>
          <p:cNvSpPr txBox="1"/>
          <p:nvPr/>
        </p:nvSpPr>
        <p:spPr>
          <a:xfrm>
            <a:off x="4572000" y="3861048"/>
            <a:ext cx="1008112" cy="461665"/>
          </a:xfrm>
          <a:prstGeom prst="rect">
            <a:avLst/>
          </a:prstGeom>
          <a:solidFill>
            <a:schemeClr val="accent3">
              <a:lumMod val="20000"/>
              <a:lumOff val="80000"/>
            </a:schemeClr>
          </a:solidFill>
          <a:ln>
            <a:solidFill>
              <a:srgbClr val="92D050"/>
            </a:solidFill>
          </a:ln>
        </p:spPr>
        <p:txBody>
          <a:bodyPr wrap="square" rtlCol="0">
            <a:spAutoFit/>
          </a:bodyPr>
          <a:lstStyle/>
          <a:p>
            <a:pPr algn="just"/>
            <a:r>
              <a:rPr lang="es-CO" sz="1200" dirty="0" smtClean="0"/>
              <a:t>Población en edad escolar.</a:t>
            </a:r>
            <a:endParaRPr lang="es-CO" sz="1200" dirty="0"/>
          </a:p>
        </p:txBody>
      </p:sp>
      <p:sp>
        <p:nvSpPr>
          <p:cNvPr id="11" name="10 Flecha circular"/>
          <p:cNvSpPr/>
          <p:nvPr/>
        </p:nvSpPr>
        <p:spPr>
          <a:xfrm>
            <a:off x="3393972" y="3461874"/>
            <a:ext cx="1457548" cy="726341"/>
          </a:xfrm>
          <a:prstGeom prst="circularArrow">
            <a:avLst>
              <a:gd name="adj1" fmla="val 389"/>
              <a:gd name="adj2" fmla="val 1272994"/>
              <a:gd name="adj3" fmla="val 20531894"/>
              <a:gd name="adj4" fmla="val 12252699"/>
              <a:gd name="adj5" fmla="val 114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12 CuadroTexto"/>
          <p:cNvSpPr txBox="1"/>
          <p:nvPr/>
        </p:nvSpPr>
        <p:spPr>
          <a:xfrm>
            <a:off x="1939642" y="3573016"/>
            <a:ext cx="400110" cy="2308324"/>
          </a:xfrm>
          <a:prstGeom prst="rect">
            <a:avLst/>
          </a:prstGeom>
          <a:noFill/>
        </p:spPr>
        <p:txBody>
          <a:bodyPr vert="vert270" wrap="square" rtlCol="0">
            <a:spAutoFit/>
          </a:bodyPr>
          <a:lstStyle/>
          <a:p>
            <a:pPr algn="ctr"/>
            <a:r>
              <a:rPr lang="es-CO" sz="1400" b="1" dirty="0" smtClean="0">
                <a:solidFill>
                  <a:schemeClr val="accent3">
                    <a:lumMod val="50000"/>
                  </a:schemeClr>
                </a:solidFill>
              </a:rPr>
              <a:t>Nivel: Primaria</a:t>
            </a:r>
            <a:endParaRPr lang="es-CO" sz="1400" b="1" dirty="0">
              <a:solidFill>
                <a:schemeClr val="accent3">
                  <a:lumMod val="50000"/>
                </a:schemeClr>
              </a:solidFill>
            </a:endParaRPr>
          </a:p>
        </p:txBody>
      </p:sp>
      <p:sp>
        <p:nvSpPr>
          <p:cNvPr id="14" name="13 CuadroTexto"/>
          <p:cNvSpPr txBox="1"/>
          <p:nvPr/>
        </p:nvSpPr>
        <p:spPr>
          <a:xfrm>
            <a:off x="2699792" y="3212976"/>
            <a:ext cx="400110" cy="2308324"/>
          </a:xfrm>
          <a:prstGeom prst="rect">
            <a:avLst/>
          </a:prstGeom>
          <a:noFill/>
        </p:spPr>
        <p:txBody>
          <a:bodyPr vert="vert270" wrap="square" rtlCol="0">
            <a:spAutoFit/>
          </a:bodyPr>
          <a:lstStyle/>
          <a:p>
            <a:pPr algn="ctr"/>
            <a:r>
              <a:rPr lang="es-CO" sz="1400" b="1" dirty="0" smtClean="0">
                <a:solidFill>
                  <a:schemeClr val="accent3">
                    <a:lumMod val="50000"/>
                  </a:schemeClr>
                </a:solidFill>
              </a:rPr>
              <a:t>Nivel: Secundaria</a:t>
            </a:r>
            <a:endParaRPr lang="es-CO" sz="1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srcRect/>
          <a:stretch>
            <a:fillRect/>
          </a:stretch>
        </p:blipFill>
        <p:spPr bwMode="auto">
          <a:xfrm>
            <a:off x="1403648" y="44624"/>
            <a:ext cx="7560840" cy="3816424"/>
          </a:xfrm>
          <a:prstGeom prst="rect">
            <a:avLst/>
          </a:prstGeom>
          <a:noFill/>
          <a:ln w="9525">
            <a:solidFill>
              <a:schemeClr val="tx1"/>
            </a:solidFill>
            <a:miter lim="800000"/>
            <a:headEnd/>
            <a:tailEnd/>
          </a:ln>
          <a:effectLst/>
        </p:spPr>
      </p:pic>
      <p:cxnSp>
        <p:nvCxnSpPr>
          <p:cNvPr id="6" name="5 Conector recto"/>
          <p:cNvCxnSpPr/>
          <p:nvPr/>
        </p:nvCxnSpPr>
        <p:spPr>
          <a:xfrm flipV="1">
            <a:off x="3779912" y="1124744"/>
            <a:ext cx="0" cy="194421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843808" y="1124744"/>
            <a:ext cx="1872208" cy="0"/>
          </a:xfrm>
          <a:prstGeom prst="straightConnector1">
            <a:avLst/>
          </a:prstGeom>
          <a:ln w="3810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627784" y="1484784"/>
            <a:ext cx="1080120" cy="738664"/>
          </a:xfrm>
          <a:prstGeom prst="rect">
            <a:avLst/>
          </a:prstGeom>
          <a:noFill/>
        </p:spPr>
        <p:txBody>
          <a:bodyPr wrap="square" rtlCol="0">
            <a:spAutoFit/>
          </a:bodyPr>
          <a:lstStyle/>
          <a:p>
            <a:pPr algn="ctr"/>
            <a:r>
              <a:rPr lang="es-CO" sz="1400" b="1" dirty="0" smtClean="0">
                <a:solidFill>
                  <a:schemeClr val="accent3">
                    <a:lumMod val="50000"/>
                  </a:schemeClr>
                </a:solidFill>
              </a:rPr>
              <a:t>Nivel: Básica Primaria</a:t>
            </a:r>
            <a:endParaRPr lang="es-CO" sz="1400" b="1" dirty="0">
              <a:solidFill>
                <a:schemeClr val="accent3">
                  <a:lumMod val="50000"/>
                </a:schemeClr>
              </a:solidFill>
            </a:endParaRPr>
          </a:p>
        </p:txBody>
      </p:sp>
      <p:sp>
        <p:nvSpPr>
          <p:cNvPr id="9" name="8 CuadroTexto"/>
          <p:cNvSpPr txBox="1"/>
          <p:nvPr/>
        </p:nvSpPr>
        <p:spPr>
          <a:xfrm>
            <a:off x="3851920" y="1484784"/>
            <a:ext cx="1080120" cy="738664"/>
          </a:xfrm>
          <a:prstGeom prst="rect">
            <a:avLst/>
          </a:prstGeom>
          <a:noFill/>
        </p:spPr>
        <p:txBody>
          <a:bodyPr wrap="square" rtlCol="0">
            <a:spAutoFit/>
          </a:bodyPr>
          <a:lstStyle/>
          <a:p>
            <a:pPr algn="ctr"/>
            <a:r>
              <a:rPr lang="es-CO" sz="1400" b="1" dirty="0" smtClean="0">
                <a:solidFill>
                  <a:schemeClr val="accent3">
                    <a:lumMod val="50000"/>
                  </a:schemeClr>
                </a:solidFill>
              </a:rPr>
              <a:t>Nivel: Básica Secundaria</a:t>
            </a:r>
            <a:endParaRPr lang="es-CO" sz="1400" b="1" dirty="0">
              <a:solidFill>
                <a:schemeClr val="accent3">
                  <a:lumMod val="50000"/>
                </a:schemeClr>
              </a:solidFill>
            </a:endParaRPr>
          </a:p>
        </p:txBody>
      </p:sp>
      <p:pic>
        <p:nvPicPr>
          <p:cNvPr id="24580" name="Picture 4"/>
          <p:cNvPicPr>
            <a:picLocks noChangeAspect="1" noChangeArrowheads="1"/>
          </p:cNvPicPr>
          <p:nvPr/>
        </p:nvPicPr>
        <p:blipFill>
          <a:blip r:embed="rId3" cstate="print"/>
          <a:srcRect l="11653" r="11653"/>
          <a:stretch>
            <a:fillRect/>
          </a:stretch>
        </p:blipFill>
        <p:spPr bwMode="auto">
          <a:xfrm>
            <a:off x="1403648" y="3933056"/>
            <a:ext cx="3744416" cy="2765425"/>
          </a:xfrm>
          <a:prstGeom prst="rect">
            <a:avLst/>
          </a:prstGeom>
          <a:noFill/>
          <a:ln w="9525">
            <a:solidFill>
              <a:schemeClr val="tx1"/>
            </a:solidFill>
            <a:miter lim="800000"/>
            <a:headEnd/>
            <a:tailEnd/>
          </a:ln>
          <a:effectLst/>
        </p:spPr>
      </p:pic>
      <p:pic>
        <p:nvPicPr>
          <p:cNvPr id="24581" name="Picture 5"/>
          <p:cNvPicPr>
            <a:picLocks noChangeAspect="1" noChangeArrowheads="1"/>
          </p:cNvPicPr>
          <p:nvPr/>
        </p:nvPicPr>
        <p:blipFill>
          <a:blip r:embed="rId4" cstate="print"/>
          <a:srcRect/>
          <a:stretch>
            <a:fillRect/>
          </a:stretch>
        </p:blipFill>
        <p:spPr bwMode="auto">
          <a:xfrm>
            <a:off x="5220072" y="3933056"/>
            <a:ext cx="3744416" cy="2736303"/>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3421</TotalTime>
  <Words>896</Words>
  <Application>Microsoft Office PowerPoint</Application>
  <PresentationFormat>Presentación en pantalla (4:3)</PresentationFormat>
  <Paragraphs>99</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2_Tema de Office</vt:lpstr>
      <vt:lpstr>Presentación de PowerPoint</vt:lpstr>
      <vt:lpstr>EVENTO: SUICIDIO</vt:lpstr>
      <vt:lpstr>Presentación de PowerPoint</vt:lpstr>
      <vt:lpstr>Presentación de PowerPoint</vt:lpstr>
      <vt:lpstr>EVENTO: INTENTO DE SUICIDIO</vt:lpstr>
      <vt:lpstr>Presentación de PowerPoint</vt:lpstr>
      <vt:lpstr>Presentación de PowerPoint</vt:lpstr>
      <vt:lpstr>EVENTO: CONSUMO DE SPA</vt:lpstr>
      <vt:lpstr>Presentación de PowerPoint</vt:lpstr>
      <vt:lpstr>Presentación de PowerPoint</vt:lpstr>
      <vt:lpstr>EVENTO: ABUSO SEXUAL</vt:lpstr>
      <vt:lpstr>Presentación de PowerPoint</vt:lpstr>
      <vt:lpstr>Presentación de PowerPoint</vt:lpstr>
      <vt:lpstr>EVENTO: MALTRATO INFANTIL</vt:lpstr>
      <vt:lpstr>Presentación de PowerPoint</vt:lpstr>
      <vt:lpstr>Presentación de PowerPoint</vt:lpstr>
      <vt:lpstr>EVENTO: VIOLENCIA INTRAFAMILIAR</vt:lpstr>
      <vt:lpstr>Presentación de PowerPoint</vt:lpstr>
      <vt:lpstr>Presentación de PowerPoint</vt:lpstr>
      <vt:lpstr>COMPORTAMIENTO DE LOS EVENTOS DE SALUD MENTAL EN POBLACION EN EDAD ESCOLAR  HUILA-2013</vt:lpstr>
      <vt:lpstr>EVENTO: SUICIDIO</vt:lpstr>
      <vt:lpstr>Presentación de PowerPoint</vt:lpstr>
      <vt:lpstr>EVENTO: INTENTO DE SUICIDIO</vt:lpstr>
      <vt:lpstr>Presentación de PowerPoint</vt:lpstr>
      <vt:lpstr>Presentación de PowerPoint</vt:lpstr>
      <vt:lpstr>EVENTO: CONSUMO DE SPA</vt:lpstr>
      <vt:lpstr>Presentación de PowerPoint</vt:lpstr>
      <vt:lpstr>Presentación de PowerPoint</vt:lpstr>
      <vt:lpstr>EVENTO: VIOLENCIA INTRAFAMILIAR</vt:lpstr>
      <vt:lpstr>Presentación de PowerPoint</vt:lpstr>
      <vt:lpstr>EVENTO: MALTRATO INFANTIL</vt:lpstr>
      <vt:lpstr>Presentación de PowerPoint</vt:lpstr>
      <vt:lpstr>Presentación de PowerPoint</vt:lpstr>
      <vt:lpstr>EVENTO: ABUSO SEXUAL</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Elccy Manrique Gonzalez</dc:creator>
  <cp:lastModifiedBy>Luz Elccy Manrique Gonzalez</cp:lastModifiedBy>
  <cp:revision>199</cp:revision>
  <dcterms:created xsi:type="dcterms:W3CDTF">2013-04-04T15:12:46Z</dcterms:created>
  <dcterms:modified xsi:type="dcterms:W3CDTF">2013-05-23T22:19:03Z</dcterms:modified>
</cp:coreProperties>
</file>