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896"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4E51CC-0EB5-4D3F-8120-E22A5DDF1AB6}" type="datetimeFigureOut">
              <a:rPr lang="es-CO" smtClean="0"/>
              <a:t>7/05/13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FADB87-4431-4172-AF78-A4AC6DB91701}" type="slidenum">
              <a:rPr lang="es-CO" smtClean="0"/>
              <a:t>‹Nr.›</a:t>
            </a:fld>
            <a:endParaRPr lang="es-CO"/>
          </a:p>
        </p:txBody>
      </p:sp>
    </p:spTree>
    <p:extLst>
      <p:ext uri="{BB962C8B-B14F-4D97-AF65-F5344CB8AC3E}">
        <p14:creationId xmlns:p14="http://schemas.microsoft.com/office/powerpoint/2010/main" val="122526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extLst/>
        </p:spPr>
        <p:txBody>
          <a:bodyPr/>
          <a:lstStyle>
            <a:lvl1pPr defTabSz="940082">
              <a:defRPr sz="2500">
                <a:solidFill>
                  <a:schemeClr val="tx1"/>
                </a:solidFill>
                <a:latin typeface="Times New Roman" pitchFamily="18" charset="0"/>
              </a:defRPr>
            </a:lvl1pPr>
            <a:lvl2pPr marL="755942" indent="-290747" defTabSz="940082">
              <a:defRPr sz="2500">
                <a:solidFill>
                  <a:schemeClr val="tx1"/>
                </a:solidFill>
                <a:latin typeface="Times New Roman" pitchFamily="18" charset="0"/>
              </a:defRPr>
            </a:lvl2pPr>
            <a:lvl3pPr marL="1162988" indent="-232597" defTabSz="940082">
              <a:defRPr sz="2500">
                <a:solidFill>
                  <a:schemeClr val="tx1"/>
                </a:solidFill>
                <a:latin typeface="Times New Roman" pitchFamily="18" charset="0"/>
              </a:defRPr>
            </a:lvl3pPr>
            <a:lvl4pPr marL="1628183" indent="-232597" defTabSz="940082">
              <a:defRPr sz="2500">
                <a:solidFill>
                  <a:schemeClr val="tx1"/>
                </a:solidFill>
                <a:latin typeface="Times New Roman" pitchFamily="18" charset="0"/>
              </a:defRPr>
            </a:lvl4pPr>
            <a:lvl5pPr marL="2093378" indent="-232597" defTabSz="940082">
              <a:defRPr sz="2500">
                <a:solidFill>
                  <a:schemeClr val="tx1"/>
                </a:solidFill>
                <a:latin typeface="Times New Roman" pitchFamily="18" charset="0"/>
              </a:defRPr>
            </a:lvl5pPr>
            <a:lvl6pPr marL="2558573" indent="-232597" defTabSz="940082" eaLnBrk="0" fontAlgn="base" hangingPunct="0">
              <a:spcBef>
                <a:spcPct val="0"/>
              </a:spcBef>
              <a:spcAft>
                <a:spcPct val="0"/>
              </a:spcAft>
              <a:defRPr sz="2500">
                <a:solidFill>
                  <a:schemeClr val="tx1"/>
                </a:solidFill>
                <a:latin typeface="Times New Roman" pitchFamily="18" charset="0"/>
              </a:defRPr>
            </a:lvl6pPr>
            <a:lvl7pPr marL="3023768" indent="-232597" defTabSz="940082" eaLnBrk="0" fontAlgn="base" hangingPunct="0">
              <a:spcBef>
                <a:spcPct val="0"/>
              </a:spcBef>
              <a:spcAft>
                <a:spcPct val="0"/>
              </a:spcAft>
              <a:defRPr sz="2500">
                <a:solidFill>
                  <a:schemeClr val="tx1"/>
                </a:solidFill>
                <a:latin typeface="Times New Roman" pitchFamily="18" charset="0"/>
              </a:defRPr>
            </a:lvl7pPr>
            <a:lvl8pPr marL="3488964" indent="-232597" defTabSz="940082" eaLnBrk="0" fontAlgn="base" hangingPunct="0">
              <a:spcBef>
                <a:spcPct val="0"/>
              </a:spcBef>
              <a:spcAft>
                <a:spcPct val="0"/>
              </a:spcAft>
              <a:defRPr sz="2500">
                <a:solidFill>
                  <a:schemeClr val="tx1"/>
                </a:solidFill>
                <a:latin typeface="Times New Roman" pitchFamily="18" charset="0"/>
              </a:defRPr>
            </a:lvl8pPr>
            <a:lvl9pPr marL="3954158" indent="-232597" defTabSz="940082" eaLnBrk="0" fontAlgn="base" hangingPunct="0">
              <a:spcBef>
                <a:spcPct val="0"/>
              </a:spcBef>
              <a:spcAft>
                <a:spcPct val="0"/>
              </a:spcAft>
              <a:defRPr sz="2500">
                <a:solidFill>
                  <a:schemeClr val="tx1"/>
                </a:solidFill>
                <a:latin typeface="Times New Roman" pitchFamily="18" charset="0"/>
              </a:defRPr>
            </a:lvl9pPr>
          </a:lstStyle>
          <a:p>
            <a:pPr>
              <a:defRPr/>
            </a:pPr>
            <a:fld id="{BB4C06E4-078C-4921-88D0-24A992361EA5}" type="slidenum">
              <a:rPr lang="es-ES_tradnl" sz="1200"/>
              <a:pPr>
                <a:defRPr/>
              </a:pPr>
              <a:t>1</a:t>
            </a:fld>
            <a:endParaRPr lang="es-ES_tradnl" sz="1200" dirty="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pPr>
              <a:defRPr/>
            </a:pPr>
            <a:fld id="{007ED7F9-BC2E-463A-B4D0-38C583187A04}" type="slidenum">
              <a:rPr lang="es-CO" smtClean="0"/>
              <a:pPr>
                <a:defRPr/>
              </a:pPr>
              <a:t>10</a:t>
            </a:fld>
            <a:endParaRPr lang="es-CO" dirty="0"/>
          </a:p>
        </p:txBody>
      </p:sp>
    </p:spTree>
    <p:extLst>
      <p:ext uri="{BB962C8B-B14F-4D97-AF65-F5344CB8AC3E}">
        <p14:creationId xmlns:p14="http://schemas.microsoft.com/office/powerpoint/2010/main" val="3220054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pPr>
              <a:defRPr/>
            </a:pPr>
            <a:fld id="{007ED7F9-BC2E-463A-B4D0-38C583187A04}" type="slidenum">
              <a:rPr lang="es-CO" smtClean="0"/>
              <a:pPr>
                <a:defRPr/>
              </a:pPr>
              <a:t>11</a:t>
            </a:fld>
            <a:endParaRPr lang="es-CO" dirty="0"/>
          </a:p>
        </p:txBody>
      </p:sp>
    </p:spTree>
    <p:extLst>
      <p:ext uri="{BB962C8B-B14F-4D97-AF65-F5344CB8AC3E}">
        <p14:creationId xmlns:p14="http://schemas.microsoft.com/office/powerpoint/2010/main" val="11451515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pPr>
              <a:defRPr/>
            </a:pPr>
            <a:fld id="{007ED7F9-BC2E-463A-B4D0-38C583187A04}" type="slidenum">
              <a:rPr lang="es-CO" smtClean="0"/>
              <a:pPr>
                <a:defRPr/>
              </a:pPr>
              <a:t>12</a:t>
            </a:fld>
            <a:endParaRPr lang="es-CO" dirty="0"/>
          </a:p>
        </p:txBody>
      </p:sp>
    </p:spTree>
    <p:extLst>
      <p:ext uri="{BB962C8B-B14F-4D97-AF65-F5344CB8AC3E}">
        <p14:creationId xmlns:p14="http://schemas.microsoft.com/office/powerpoint/2010/main" val="11451515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pPr>
              <a:defRPr/>
            </a:pPr>
            <a:fld id="{007ED7F9-BC2E-463A-B4D0-38C583187A04}" type="slidenum">
              <a:rPr lang="es-CO" smtClean="0"/>
              <a:pPr>
                <a:defRPr/>
              </a:pPr>
              <a:t>13</a:t>
            </a:fld>
            <a:endParaRPr lang="es-CO" dirty="0"/>
          </a:p>
        </p:txBody>
      </p:sp>
    </p:spTree>
    <p:extLst>
      <p:ext uri="{BB962C8B-B14F-4D97-AF65-F5344CB8AC3E}">
        <p14:creationId xmlns:p14="http://schemas.microsoft.com/office/powerpoint/2010/main" val="11451515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pPr>
              <a:defRPr/>
            </a:pPr>
            <a:fld id="{007ED7F9-BC2E-463A-B4D0-38C583187A04}" type="slidenum">
              <a:rPr lang="es-CO" smtClean="0"/>
              <a:pPr>
                <a:defRPr/>
              </a:pPr>
              <a:t>14</a:t>
            </a:fld>
            <a:endParaRPr lang="es-CO" dirty="0"/>
          </a:p>
        </p:txBody>
      </p:sp>
    </p:spTree>
    <p:extLst>
      <p:ext uri="{BB962C8B-B14F-4D97-AF65-F5344CB8AC3E}">
        <p14:creationId xmlns:p14="http://schemas.microsoft.com/office/powerpoint/2010/main" val="11451515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pPr>
              <a:defRPr/>
            </a:pPr>
            <a:fld id="{007ED7F9-BC2E-463A-B4D0-38C583187A04}" type="slidenum">
              <a:rPr lang="es-CO" smtClean="0"/>
              <a:pPr>
                <a:defRPr/>
              </a:pPr>
              <a:t>15</a:t>
            </a:fld>
            <a:endParaRPr lang="es-CO" dirty="0"/>
          </a:p>
        </p:txBody>
      </p:sp>
    </p:spTree>
    <p:extLst>
      <p:ext uri="{BB962C8B-B14F-4D97-AF65-F5344CB8AC3E}">
        <p14:creationId xmlns:p14="http://schemas.microsoft.com/office/powerpoint/2010/main" val="1145151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pPr>
              <a:defRPr/>
            </a:pPr>
            <a:fld id="{007ED7F9-BC2E-463A-B4D0-38C583187A04}" type="slidenum">
              <a:rPr lang="es-CO" smtClean="0"/>
              <a:pPr>
                <a:defRPr/>
              </a:pPr>
              <a:t>16</a:t>
            </a:fld>
            <a:endParaRPr lang="es-CO" dirty="0"/>
          </a:p>
        </p:txBody>
      </p:sp>
    </p:spTree>
    <p:extLst>
      <p:ext uri="{BB962C8B-B14F-4D97-AF65-F5344CB8AC3E}">
        <p14:creationId xmlns:p14="http://schemas.microsoft.com/office/powerpoint/2010/main" val="11451515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pPr>
              <a:defRPr/>
            </a:pPr>
            <a:fld id="{007ED7F9-BC2E-463A-B4D0-38C583187A04}" type="slidenum">
              <a:rPr lang="es-CO" smtClean="0"/>
              <a:pPr>
                <a:defRPr/>
              </a:pPr>
              <a:t>17</a:t>
            </a:fld>
            <a:endParaRPr lang="es-CO" dirty="0"/>
          </a:p>
        </p:txBody>
      </p:sp>
    </p:spTree>
    <p:extLst>
      <p:ext uri="{BB962C8B-B14F-4D97-AF65-F5344CB8AC3E}">
        <p14:creationId xmlns:p14="http://schemas.microsoft.com/office/powerpoint/2010/main" val="11451515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pPr>
              <a:defRPr/>
            </a:pPr>
            <a:fld id="{007ED7F9-BC2E-463A-B4D0-38C583187A04}" type="slidenum">
              <a:rPr lang="es-CO" smtClean="0"/>
              <a:pPr>
                <a:defRPr/>
              </a:pPr>
              <a:t>18</a:t>
            </a:fld>
            <a:endParaRPr lang="es-CO" dirty="0"/>
          </a:p>
        </p:txBody>
      </p:sp>
    </p:spTree>
    <p:extLst>
      <p:ext uri="{BB962C8B-B14F-4D97-AF65-F5344CB8AC3E}">
        <p14:creationId xmlns:p14="http://schemas.microsoft.com/office/powerpoint/2010/main" val="1145151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pPr>
              <a:defRPr/>
            </a:pPr>
            <a:fld id="{007ED7F9-BC2E-463A-B4D0-38C583187A04}" type="slidenum">
              <a:rPr lang="es-CO" smtClean="0"/>
              <a:pPr>
                <a:defRPr/>
              </a:pPr>
              <a:t>2</a:t>
            </a:fld>
            <a:endParaRPr lang="es-CO" dirty="0"/>
          </a:p>
        </p:txBody>
      </p:sp>
    </p:spTree>
    <p:extLst>
      <p:ext uri="{BB962C8B-B14F-4D97-AF65-F5344CB8AC3E}">
        <p14:creationId xmlns:p14="http://schemas.microsoft.com/office/powerpoint/2010/main" val="2613930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S" dirty="0" smtClean="0"/>
          </a:p>
        </p:txBody>
      </p:sp>
      <p:sp>
        <p:nvSpPr>
          <p:cNvPr id="4" name="3 Marcador de número de diapositiva"/>
          <p:cNvSpPr>
            <a:spLocks noGrp="1"/>
          </p:cNvSpPr>
          <p:nvPr>
            <p:ph type="sldNum" sz="quarter" idx="5"/>
          </p:nvPr>
        </p:nvSpPr>
        <p:spPr/>
        <p:txBody>
          <a:bodyPr/>
          <a:lstStyle/>
          <a:p>
            <a:pPr>
              <a:defRPr/>
            </a:pPr>
            <a:fld id="{FA617F36-8117-4092-A6C0-5805F9904E39}" type="slidenum">
              <a:rPr lang="es-CO" smtClean="0"/>
              <a:pPr>
                <a:defRPr/>
              </a:pPr>
              <a:t>3</a:t>
            </a:fld>
            <a:endParaRPr lang="es-CO"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S" dirty="0" smtClean="0"/>
          </a:p>
        </p:txBody>
      </p:sp>
      <p:sp>
        <p:nvSpPr>
          <p:cNvPr id="4" name="3 Marcador de número de diapositiva"/>
          <p:cNvSpPr>
            <a:spLocks noGrp="1"/>
          </p:cNvSpPr>
          <p:nvPr>
            <p:ph type="sldNum" sz="quarter" idx="5"/>
          </p:nvPr>
        </p:nvSpPr>
        <p:spPr/>
        <p:txBody>
          <a:bodyPr/>
          <a:lstStyle/>
          <a:p>
            <a:pPr>
              <a:defRPr/>
            </a:pPr>
            <a:fld id="{FA617F36-8117-4092-A6C0-5805F9904E39}" type="slidenum">
              <a:rPr lang="es-CO" smtClean="0"/>
              <a:pPr>
                <a:defRPr/>
              </a:pPr>
              <a:t>4</a:t>
            </a:fld>
            <a:endParaRPr lang="es-CO"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pPr>
              <a:defRPr/>
            </a:pPr>
            <a:fld id="{007ED7F9-BC2E-463A-B4D0-38C583187A04}" type="slidenum">
              <a:rPr lang="es-CO" smtClean="0"/>
              <a:pPr>
                <a:defRPr/>
              </a:pPr>
              <a:t>5</a:t>
            </a:fld>
            <a:endParaRPr lang="es-CO" dirty="0"/>
          </a:p>
        </p:txBody>
      </p:sp>
    </p:spTree>
    <p:extLst>
      <p:ext uri="{BB962C8B-B14F-4D97-AF65-F5344CB8AC3E}">
        <p14:creationId xmlns:p14="http://schemas.microsoft.com/office/powerpoint/2010/main" val="759474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pPr>
              <a:defRPr/>
            </a:pPr>
            <a:fld id="{007ED7F9-BC2E-463A-B4D0-38C583187A04}" type="slidenum">
              <a:rPr lang="es-CO" smtClean="0"/>
              <a:pPr>
                <a:defRPr/>
              </a:pPr>
              <a:t>6</a:t>
            </a:fld>
            <a:endParaRPr lang="es-CO" dirty="0"/>
          </a:p>
        </p:txBody>
      </p:sp>
    </p:spTree>
    <p:extLst>
      <p:ext uri="{BB962C8B-B14F-4D97-AF65-F5344CB8AC3E}">
        <p14:creationId xmlns:p14="http://schemas.microsoft.com/office/powerpoint/2010/main" val="2263722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pPr>
              <a:defRPr/>
            </a:pPr>
            <a:fld id="{007ED7F9-BC2E-463A-B4D0-38C583187A04}" type="slidenum">
              <a:rPr lang="es-CO" smtClean="0"/>
              <a:pPr>
                <a:defRPr/>
              </a:pPr>
              <a:t>7</a:t>
            </a:fld>
            <a:endParaRPr lang="es-CO" dirty="0"/>
          </a:p>
        </p:txBody>
      </p:sp>
    </p:spTree>
    <p:extLst>
      <p:ext uri="{BB962C8B-B14F-4D97-AF65-F5344CB8AC3E}">
        <p14:creationId xmlns:p14="http://schemas.microsoft.com/office/powerpoint/2010/main" val="1520892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pPr>
              <a:defRPr/>
            </a:pPr>
            <a:fld id="{007ED7F9-BC2E-463A-B4D0-38C583187A04}" type="slidenum">
              <a:rPr lang="es-CO" smtClean="0"/>
              <a:pPr>
                <a:defRPr/>
              </a:pPr>
              <a:t>8</a:t>
            </a:fld>
            <a:endParaRPr lang="es-CO" dirty="0"/>
          </a:p>
        </p:txBody>
      </p:sp>
    </p:spTree>
    <p:extLst>
      <p:ext uri="{BB962C8B-B14F-4D97-AF65-F5344CB8AC3E}">
        <p14:creationId xmlns:p14="http://schemas.microsoft.com/office/powerpoint/2010/main" val="13668533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pPr>
              <a:defRPr/>
            </a:pPr>
            <a:fld id="{007ED7F9-BC2E-463A-B4D0-38C583187A04}" type="slidenum">
              <a:rPr lang="es-CO" smtClean="0"/>
              <a:pPr>
                <a:defRPr/>
              </a:pPr>
              <a:t>9</a:t>
            </a:fld>
            <a:endParaRPr lang="es-CO" dirty="0"/>
          </a:p>
        </p:txBody>
      </p:sp>
    </p:spTree>
    <p:extLst>
      <p:ext uri="{BB962C8B-B14F-4D97-AF65-F5344CB8AC3E}">
        <p14:creationId xmlns:p14="http://schemas.microsoft.com/office/powerpoint/2010/main" val="1125543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EAC4C7C2-DD5B-480C-9F3C-FE97478EF293}" type="datetimeFigureOut">
              <a:rPr lang="es-CO" smtClean="0"/>
              <a:t>7/05/13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FFA5F4F-419D-434C-B38D-4C9B18BD9224}" type="slidenum">
              <a:rPr lang="es-CO" smtClean="0"/>
              <a:t>‹Nr.›</a:t>
            </a:fld>
            <a:endParaRPr lang="es-CO"/>
          </a:p>
        </p:txBody>
      </p:sp>
    </p:spTree>
    <p:extLst>
      <p:ext uri="{BB962C8B-B14F-4D97-AF65-F5344CB8AC3E}">
        <p14:creationId xmlns:p14="http://schemas.microsoft.com/office/powerpoint/2010/main" val="4158348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EAC4C7C2-DD5B-480C-9F3C-FE97478EF293}" type="datetimeFigureOut">
              <a:rPr lang="es-CO" smtClean="0"/>
              <a:t>7/05/13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FFA5F4F-419D-434C-B38D-4C9B18BD9224}" type="slidenum">
              <a:rPr lang="es-CO" smtClean="0"/>
              <a:t>‹Nr.›</a:t>
            </a:fld>
            <a:endParaRPr lang="es-CO"/>
          </a:p>
        </p:txBody>
      </p:sp>
    </p:spTree>
    <p:extLst>
      <p:ext uri="{BB962C8B-B14F-4D97-AF65-F5344CB8AC3E}">
        <p14:creationId xmlns:p14="http://schemas.microsoft.com/office/powerpoint/2010/main" val="3429357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EAC4C7C2-DD5B-480C-9F3C-FE97478EF293}" type="datetimeFigureOut">
              <a:rPr lang="es-CO" smtClean="0"/>
              <a:t>7/05/13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FFA5F4F-419D-434C-B38D-4C9B18BD9224}" type="slidenum">
              <a:rPr lang="es-CO" smtClean="0"/>
              <a:t>‹Nr.›</a:t>
            </a:fld>
            <a:endParaRPr lang="es-CO"/>
          </a:p>
        </p:txBody>
      </p:sp>
    </p:spTree>
    <p:extLst>
      <p:ext uri="{BB962C8B-B14F-4D97-AF65-F5344CB8AC3E}">
        <p14:creationId xmlns:p14="http://schemas.microsoft.com/office/powerpoint/2010/main" val="4103586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EAC4C7C2-DD5B-480C-9F3C-FE97478EF293}" type="datetimeFigureOut">
              <a:rPr lang="es-CO" smtClean="0"/>
              <a:t>7/05/13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FFA5F4F-419D-434C-B38D-4C9B18BD9224}" type="slidenum">
              <a:rPr lang="es-CO" smtClean="0"/>
              <a:t>‹Nr.›</a:t>
            </a:fld>
            <a:endParaRPr lang="es-CO"/>
          </a:p>
        </p:txBody>
      </p:sp>
    </p:spTree>
    <p:extLst>
      <p:ext uri="{BB962C8B-B14F-4D97-AF65-F5344CB8AC3E}">
        <p14:creationId xmlns:p14="http://schemas.microsoft.com/office/powerpoint/2010/main" val="711110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AC4C7C2-DD5B-480C-9F3C-FE97478EF293}" type="datetimeFigureOut">
              <a:rPr lang="es-CO" smtClean="0"/>
              <a:t>7/05/13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FFA5F4F-419D-434C-B38D-4C9B18BD9224}" type="slidenum">
              <a:rPr lang="es-CO" smtClean="0"/>
              <a:t>‹Nr.›</a:t>
            </a:fld>
            <a:endParaRPr lang="es-CO"/>
          </a:p>
        </p:txBody>
      </p:sp>
    </p:spTree>
    <p:extLst>
      <p:ext uri="{BB962C8B-B14F-4D97-AF65-F5344CB8AC3E}">
        <p14:creationId xmlns:p14="http://schemas.microsoft.com/office/powerpoint/2010/main" val="3280257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EAC4C7C2-DD5B-480C-9F3C-FE97478EF293}" type="datetimeFigureOut">
              <a:rPr lang="es-CO" smtClean="0"/>
              <a:t>7/05/13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6FFA5F4F-419D-434C-B38D-4C9B18BD9224}" type="slidenum">
              <a:rPr lang="es-CO" smtClean="0"/>
              <a:t>‹Nr.›</a:t>
            </a:fld>
            <a:endParaRPr lang="es-CO"/>
          </a:p>
        </p:txBody>
      </p:sp>
    </p:spTree>
    <p:extLst>
      <p:ext uri="{BB962C8B-B14F-4D97-AF65-F5344CB8AC3E}">
        <p14:creationId xmlns:p14="http://schemas.microsoft.com/office/powerpoint/2010/main" val="3488126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EAC4C7C2-DD5B-480C-9F3C-FE97478EF293}" type="datetimeFigureOut">
              <a:rPr lang="es-CO" smtClean="0"/>
              <a:t>7/05/13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6FFA5F4F-419D-434C-B38D-4C9B18BD9224}" type="slidenum">
              <a:rPr lang="es-CO" smtClean="0"/>
              <a:t>‹Nr.›</a:t>
            </a:fld>
            <a:endParaRPr lang="es-CO"/>
          </a:p>
        </p:txBody>
      </p:sp>
    </p:spTree>
    <p:extLst>
      <p:ext uri="{BB962C8B-B14F-4D97-AF65-F5344CB8AC3E}">
        <p14:creationId xmlns:p14="http://schemas.microsoft.com/office/powerpoint/2010/main" val="342768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EAC4C7C2-DD5B-480C-9F3C-FE97478EF293}" type="datetimeFigureOut">
              <a:rPr lang="es-CO" smtClean="0"/>
              <a:t>7/05/13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6FFA5F4F-419D-434C-B38D-4C9B18BD9224}" type="slidenum">
              <a:rPr lang="es-CO" smtClean="0"/>
              <a:t>‹Nr.›</a:t>
            </a:fld>
            <a:endParaRPr lang="es-CO"/>
          </a:p>
        </p:txBody>
      </p:sp>
    </p:spTree>
    <p:extLst>
      <p:ext uri="{BB962C8B-B14F-4D97-AF65-F5344CB8AC3E}">
        <p14:creationId xmlns:p14="http://schemas.microsoft.com/office/powerpoint/2010/main" val="4257227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AC4C7C2-DD5B-480C-9F3C-FE97478EF293}" type="datetimeFigureOut">
              <a:rPr lang="es-CO" smtClean="0"/>
              <a:t>7/05/13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6FFA5F4F-419D-434C-B38D-4C9B18BD9224}" type="slidenum">
              <a:rPr lang="es-CO" smtClean="0"/>
              <a:t>‹Nr.›</a:t>
            </a:fld>
            <a:endParaRPr lang="es-CO"/>
          </a:p>
        </p:txBody>
      </p:sp>
    </p:spTree>
    <p:extLst>
      <p:ext uri="{BB962C8B-B14F-4D97-AF65-F5344CB8AC3E}">
        <p14:creationId xmlns:p14="http://schemas.microsoft.com/office/powerpoint/2010/main" val="1425641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AC4C7C2-DD5B-480C-9F3C-FE97478EF293}" type="datetimeFigureOut">
              <a:rPr lang="es-CO" smtClean="0"/>
              <a:t>7/05/13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6FFA5F4F-419D-434C-B38D-4C9B18BD9224}" type="slidenum">
              <a:rPr lang="es-CO" smtClean="0"/>
              <a:t>‹Nr.›</a:t>
            </a:fld>
            <a:endParaRPr lang="es-CO"/>
          </a:p>
        </p:txBody>
      </p:sp>
    </p:spTree>
    <p:extLst>
      <p:ext uri="{BB962C8B-B14F-4D97-AF65-F5344CB8AC3E}">
        <p14:creationId xmlns:p14="http://schemas.microsoft.com/office/powerpoint/2010/main" val="2471244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AC4C7C2-DD5B-480C-9F3C-FE97478EF293}" type="datetimeFigureOut">
              <a:rPr lang="es-CO" smtClean="0"/>
              <a:t>7/05/13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6FFA5F4F-419D-434C-B38D-4C9B18BD9224}" type="slidenum">
              <a:rPr lang="es-CO" smtClean="0"/>
              <a:t>‹Nr.›</a:t>
            </a:fld>
            <a:endParaRPr lang="es-CO"/>
          </a:p>
        </p:txBody>
      </p:sp>
    </p:spTree>
    <p:extLst>
      <p:ext uri="{BB962C8B-B14F-4D97-AF65-F5344CB8AC3E}">
        <p14:creationId xmlns:p14="http://schemas.microsoft.com/office/powerpoint/2010/main" val="19495707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C4C7C2-DD5B-480C-9F3C-FE97478EF293}" type="datetimeFigureOut">
              <a:rPr lang="es-CO" smtClean="0"/>
              <a:t>7/05/13</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FA5F4F-419D-434C-B38D-4C9B18BD9224}" type="slidenum">
              <a:rPr lang="es-CO" smtClean="0"/>
              <a:t>‹Nr.›</a:t>
            </a:fld>
            <a:endParaRPr lang="es-CO"/>
          </a:p>
        </p:txBody>
      </p:sp>
    </p:spTree>
    <p:extLst>
      <p:ext uri="{BB962C8B-B14F-4D97-AF65-F5344CB8AC3E}">
        <p14:creationId xmlns:p14="http://schemas.microsoft.com/office/powerpoint/2010/main" val="3778272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2113" y="533400"/>
            <a:ext cx="3278187"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11"/>
          <p:cNvSpPr txBox="1">
            <a:spLocks noChangeArrowheads="1"/>
          </p:cNvSpPr>
          <p:nvPr/>
        </p:nvSpPr>
        <p:spPr bwMode="auto">
          <a:xfrm>
            <a:off x="1214438" y="4786313"/>
            <a:ext cx="6896100" cy="887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90000"/>
              </a:lnSpc>
              <a:spcBef>
                <a:spcPct val="50000"/>
              </a:spcBef>
            </a:pPr>
            <a:r>
              <a:rPr lang="es-ES_tradnl" sz="3000" b="1" dirty="0">
                <a:solidFill>
                  <a:srgbClr val="000000"/>
                </a:solidFill>
                <a:latin typeface="Arial Narrow" pitchFamily="34" charset="0"/>
              </a:rPr>
              <a:t>Ministerio de Salud y Protección Social                                </a:t>
            </a:r>
            <a:r>
              <a:rPr lang="es-ES_tradnl" sz="2800" dirty="0">
                <a:solidFill>
                  <a:srgbClr val="000000"/>
                </a:solidFill>
                <a:latin typeface="Arial Narrow" pitchFamily="34" charset="0"/>
              </a:rPr>
              <a:t>República de Colombia</a:t>
            </a:r>
            <a:endParaRPr lang="es-ES_tradnl" sz="2000" b="1" dirty="0">
              <a:solidFill>
                <a:srgbClr val="000000"/>
              </a:solidFill>
              <a:latin typeface="Arial Narrow" pitchFamily="34" charset="0"/>
            </a:endParaRPr>
          </a:p>
        </p:txBody>
      </p:sp>
    </p:spTree>
    <p:extLst>
      <p:ext uri="{BB962C8B-B14F-4D97-AF65-F5344CB8AC3E}">
        <p14:creationId xmlns:p14="http://schemas.microsoft.com/office/powerpoint/2010/main" val="4648872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dissolve">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88" y="642938"/>
            <a:ext cx="8358187" cy="5337175"/>
          </a:xfrm>
          <a:prstGeom prst="rect">
            <a:avLst/>
          </a:prstGeom>
        </p:spPr>
        <p:txBody>
          <a:bodyPr>
            <a:spAutoFit/>
          </a:bodyPr>
          <a:lstStyle/>
          <a:p>
            <a:pPr marL="457200" indent="-457200" algn="ctr" eaLnBrk="0" hangingPunct="0">
              <a:spcBef>
                <a:spcPct val="20000"/>
              </a:spcBef>
              <a:defRPr/>
            </a:pPr>
            <a:endParaRPr lang="es-ES" sz="2400" kern="0" dirty="0">
              <a:solidFill>
                <a:srgbClr val="0070C0"/>
              </a:solidFill>
              <a:latin typeface="Arial" pitchFamily="34" charset="0"/>
              <a:cs typeface="Arial" pitchFamily="34" charset="0"/>
            </a:endParaRPr>
          </a:p>
          <a:p>
            <a:pPr marL="457200" indent="-457200" algn="ctr" eaLnBrk="0" hangingPunct="0">
              <a:spcBef>
                <a:spcPct val="20000"/>
              </a:spcBef>
              <a:defRPr/>
            </a:pPr>
            <a:endParaRPr lang="es-ES" sz="2400" kern="0" dirty="0">
              <a:solidFill>
                <a:srgbClr val="0070C0"/>
              </a:solidFill>
              <a:latin typeface="Arial" pitchFamily="34" charset="0"/>
              <a:cs typeface="Arial" pitchFamily="34" charset="0"/>
            </a:endParaRPr>
          </a:p>
          <a:p>
            <a:pPr marL="457200" indent="-457200" algn="ctr" eaLnBrk="0" hangingPunct="0">
              <a:spcBef>
                <a:spcPct val="20000"/>
              </a:spcBef>
              <a:defRPr/>
            </a:pPr>
            <a:endParaRPr lang="es-ES" sz="2400" kern="0" dirty="0">
              <a:solidFill>
                <a:srgbClr val="0070C0"/>
              </a:solidFill>
              <a:latin typeface="Arial" pitchFamily="34" charset="0"/>
              <a:cs typeface="Arial" pitchFamily="34" charset="0"/>
            </a:endParaRPr>
          </a:p>
          <a:p>
            <a:pPr marL="457200" indent="-457200" algn="ctr" eaLnBrk="0" hangingPunct="0">
              <a:spcBef>
                <a:spcPct val="20000"/>
              </a:spcBef>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ES" kern="0" dirty="0">
              <a:solidFill>
                <a:srgbClr val="0070C0"/>
              </a:solidFill>
              <a:latin typeface="Arial" pitchFamily="34" charset="0"/>
              <a:cs typeface="Arial" pitchFamily="34" charset="0"/>
            </a:endParaRPr>
          </a:p>
          <a:p>
            <a:pPr marL="457200" indent="-457200" algn="ctr" eaLnBrk="0" hangingPunct="0">
              <a:spcBef>
                <a:spcPct val="20000"/>
              </a:spcBef>
              <a:defRPr/>
            </a:pPr>
            <a:r>
              <a:rPr lang="es-ES" kern="0" dirty="0">
                <a:solidFill>
                  <a:srgbClr val="0070C0"/>
                </a:solidFill>
                <a:latin typeface="Arial" pitchFamily="34" charset="0"/>
                <a:cs typeface="Arial" pitchFamily="34" charset="0"/>
              </a:rPr>
              <a:t>	</a:t>
            </a:r>
            <a:endParaRPr lang="es-ES" dirty="0">
              <a:solidFill>
                <a:srgbClr val="0070C0"/>
              </a:solidFill>
            </a:endParaRPr>
          </a:p>
        </p:txBody>
      </p:sp>
      <p:sp>
        <p:nvSpPr>
          <p:cNvPr id="32772" name="3 Subtítulo"/>
          <p:cNvSpPr>
            <a:spLocks noGrp="1"/>
          </p:cNvSpPr>
          <p:nvPr>
            <p:ph type="subTitle" idx="1"/>
          </p:nvPr>
        </p:nvSpPr>
        <p:spPr>
          <a:xfrm>
            <a:off x="500063" y="476672"/>
            <a:ext cx="7572375" cy="5162128"/>
          </a:xfrm>
        </p:spPr>
        <p:txBody>
          <a:bodyPr>
            <a:normAutofit fontScale="92500"/>
          </a:bodyPr>
          <a:lstStyle/>
          <a:p>
            <a:pPr lvl="0" algn="just"/>
            <a:r>
              <a:rPr lang="es-CO" i="1" dirty="0" smtClean="0"/>
              <a:t>          </a:t>
            </a:r>
            <a:r>
              <a:rPr lang="es-CO" b="1" i="1" dirty="0" smtClean="0"/>
              <a:t>OBJETIVOS ESPECIFICOS (II</a:t>
            </a:r>
            <a:r>
              <a:rPr lang="es-CO" b="1" i="1" dirty="0" smtClean="0"/>
              <a:t>)</a:t>
            </a:r>
          </a:p>
          <a:p>
            <a:pPr lvl="0" algn="just">
              <a:lnSpc>
                <a:spcPct val="60000"/>
              </a:lnSpc>
            </a:pPr>
            <a:endParaRPr lang="es-CO" b="1" i="1" dirty="0" smtClean="0"/>
          </a:p>
          <a:p>
            <a:pPr marL="342900" lvl="0" indent="-342900" algn="just">
              <a:buFont typeface="Wingdings" pitchFamily="2" charset="2"/>
              <a:buChar char="Ø"/>
            </a:pPr>
            <a:r>
              <a:rPr lang="es-CO" sz="2400" dirty="0" smtClean="0">
                <a:solidFill>
                  <a:srgbClr val="002060"/>
                </a:solidFill>
              </a:rPr>
              <a:t>Fortalecer </a:t>
            </a:r>
            <a:r>
              <a:rPr lang="es-CO" sz="2400" dirty="0">
                <a:solidFill>
                  <a:srgbClr val="002060"/>
                </a:solidFill>
              </a:rPr>
              <a:t>los mecanismos de registro existentes para  lograr el adecuado seguimiento de atención en salud  a las personas víctimas mediante el </a:t>
            </a:r>
            <a:r>
              <a:rPr lang="es-CO" sz="2400" dirty="0" smtClean="0">
                <a:solidFill>
                  <a:srgbClr val="002060"/>
                </a:solidFill>
              </a:rPr>
              <a:t>registro </a:t>
            </a:r>
            <a:r>
              <a:rPr lang="es-CO" sz="2400" dirty="0">
                <a:solidFill>
                  <a:srgbClr val="002060"/>
                </a:solidFill>
              </a:rPr>
              <a:t>de las </a:t>
            </a:r>
            <a:r>
              <a:rPr lang="es-CO" sz="2400" dirty="0" smtClean="0">
                <a:solidFill>
                  <a:srgbClr val="002060"/>
                </a:solidFill>
              </a:rPr>
              <a:t>víctimas </a:t>
            </a:r>
            <a:r>
              <a:rPr lang="es-CO" sz="2400" dirty="0">
                <a:solidFill>
                  <a:srgbClr val="002060"/>
                </a:solidFill>
              </a:rPr>
              <a:t>y la articulación entre todos los actores del </a:t>
            </a:r>
            <a:r>
              <a:rPr lang="es-CO" sz="2400" dirty="0" smtClean="0">
                <a:solidFill>
                  <a:srgbClr val="002060"/>
                </a:solidFill>
              </a:rPr>
              <a:t>SNARIV. </a:t>
            </a:r>
            <a:endParaRPr lang="es-CO" sz="2400" dirty="0">
              <a:solidFill>
                <a:srgbClr val="002060"/>
              </a:solidFill>
            </a:endParaRPr>
          </a:p>
          <a:p>
            <a:pPr marL="342900" lvl="0" indent="-342900" algn="just">
              <a:buFont typeface="Wingdings" pitchFamily="2" charset="2"/>
              <a:buChar char="Ø"/>
            </a:pPr>
            <a:r>
              <a:rPr lang="es-CO" sz="2400" dirty="0" smtClean="0">
                <a:solidFill>
                  <a:srgbClr val="002060"/>
                </a:solidFill>
              </a:rPr>
              <a:t>Contribuir </a:t>
            </a:r>
            <a:r>
              <a:rPr lang="es-CO" sz="2400" dirty="0">
                <a:solidFill>
                  <a:srgbClr val="002060"/>
                </a:solidFill>
              </a:rPr>
              <a:t>a la formación de funcionarios  y de los entes territoriales y de entidades de sociedad civil en la implementación y seguimiento de las estrategias de atención psicosocial con enfoque de derechos y perspectiva </a:t>
            </a:r>
            <a:r>
              <a:rPr lang="es-CO" sz="2400" dirty="0" smtClean="0">
                <a:solidFill>
                  <a:srgbClr val="002060"/>
                </a:solidFill>
              </a:rPr>
              <a:t>diferencial. </a:t>
            </a:r>
            <a:endParaRPr lang="es-CO" sz="2400" dirty="0">
              <a:solidFill>
                <a:srgbClr val="002060"/>
              </a:solidFill>
            </a:endParaRPr>
          </a:p>
          <a:p>
            <a:pPr marL="342900" indent="-342900" algn="just">
              <a:buFont typeface="Wingdings" pitchFamily="2" charset="2"/>
              <a:buChar char="Ø"/>
            </a:pPr>
            <a:r>
              <a:rPr lang="es-CO" sz="2400" dirty="0" smtClean="0">
                <a:solidFill>
                  <a:srgbClr val="002060"/>
                </a:solidFill>
              </a:rPr>
              <a:t>Mejorar </a:t>
            </a:r>
            <a:r>
              <a:rPr lang="es-CO" sz="2400" dirty="0">
                <a:solidFill>
                  <a:srgbClr val="002060"/>
                </a:solidFill>
              </a:rPr>
              <a:t>la atención a las personas, familias y comunidades, reconociendo sus necesidades específicas como víctimas</a:t>
            </a:r>
            <a:r>
              <a:rPr lang="es-CO" sz="2400" dirty="0"/>
              <a:t>. </a:t>
            </a:r>
          </a:p>
          <a:p>
            <a:pPr marL="342900" indent="-342900" algn="just">
              <a:buFont typeface="Wingdings" pitchFamily="2" charset="2"/>
              <a:buChar char="Ø"/>
            </a:pPr>
            <a:endParaRPr lang="es-ES" sz="2400" dirty="0" smtClean="0">
              <a:solidFill>
                <a:srgbClr val="0070C0"/>
              </a:solidFill>
              <a:latin typeface="Arial" charset="0"/>
              <a:cs typeface="Arial" charset="0"/>
            </a:endParaRPr>
          </a:p>
        </p:txBody>
      </p:sp>
    </p:spTree>
    <p:extLst>
      <p:ext uri="{BB962C8B-B14F-4D97-AF65-F5344CB8AC3E}">
        <p14:creationId xmlns:p14="http://schemas.microsoft.com/office/powerpoint/2010/main" val="25613927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88" y="642938"/>
            <a:ext cx="8358187" cy="5337175"/>
          </a:xfrm>
          <a:prstGeom prst="rect">
            <a:avLst/>
          </a:prstGeom>
        </p:spPr>
        <p:txBody>
          <a:bodyPr>
            <a:spAutoFit/>
          </a:bodyPr>
          <a:lstStyle/>
          <a:p>
            <a:pPr marL="457200" indent="-457200" algn="ctr" eaLnBrk="0" hangingPunct="0">
              <a:spcBef>
                <a:spcPct val="20000"/>
              </a:spcBef>
              <a:defRPr/>
            </a:pPr>
            <a:endParaRPr lang="es-ES" sz="2400" kern="0" dirty="0">
              <a:solidFill>
                <a:srgbClr val="0070C0"/>
              </a:solidFill>
              <a:latin typeface="Arial" pitchFamily="34" charset="0"/>
              <a:cs typeface="Arial" pitchFamily="34" charset="0"/>
            </a:endParaRPr>
          </a:p>
          <a:p>
            <a:pPr marL="457200" indent="-457200" algn="ctr" eaLnBrk="0" hangingPunct="0">
              <a:spcBef>
                <a:spcPct val="20000"/>
              </a:spcBef>
              <a:defRPr/>
            </a:pPr>
            <a:endParaRPr lang="es-ES" sz="2400" kern="0" dirty="0">
              <a:solidFill>
                <a:srgbClr val="0070C0"/>
              </a:solidFill>
              <a:latin typeface="Arial" pitchFamily="34" charset="0"/>
              <a:cs typeface="Arial" pitchFamily="34" charset="0"/>
            </a:endParaRPr>
          </a:p>
          <a:p>
            <a:pPr marL="457200" indent="-457200" algn="ctr" eaLnBrk="0" hangingPunct="0">
              <a:spcBef>
                <a:spcPct val="20000"/>
              </a:spcBef>
              <a:defRPr/>
            </a:pPr>
            <a:endParaRPr lang="es-ES" sz="2400" kern="0" dirty="0">
              <a:solidFill>
                <a:srgbClr val="0070C0"/>
              </a:solidFill>
              <a:latin typeface="Arial" pitchFamily="34" charset="0"/>
              <a:cs typeface="Arial" pitchFamily="34" charset="0"/>
            </a:endParaRPr>
          </a:p>
          <a:p>
            <a:pPr marL="457200" indent="-457200" algn="ctr" eaLnBrk="0" hangingPunct="0">
              <a:spcBef>
                <a:spcPct val="20000"/>
              </a:spcBef>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ES" kern="0" dirty="0">
              <a:solidFill>
                <a:srgbClr val="0070C0"/>
              </a:solidFill>
              <a:latin typeface="Arial" pitchFamily="34" charset="0"/>
              <a:cs typeface="Arial" pitchFamily="34" charset="0"/>
            </a:endParaRPr>
          </a:p>
          <a:p>
            <a:pPr marL="457200" indent="-457200" algn="ctr" eaLnBrk="0" hangingPunct="0">
              <a:spcBef>
                <a:spcPct val="20000"/>
              </a:spcBef>
              <a:defRPr/>
            </a:pPr>
            <a:r>
              <a:rPr lang="es-ES" kern="0" dirty="0">
                <a:solidFill>
                  <a:srgbClr val="0070C0"/>
                </a:solidFill>
                <a:latin typeface="Arial" pitchFamily="34" charset="0"/>
                <a:cs typeface="Arial" pitchFamily="34" charset="0"/>
              </a:rPr>
              <a:t>	</a:t>
            </a:r>
            <a:endParaRPr lang="es-ES" dirty="0">
              <a:solidFill>
                <a:srgbClr val="0070C0"/>
              </a:solidFill>
            </a:endParaRPr>
          </a:p>
        </p:txBody>
      </p:sp>
      <p:sp>
        <p:nvSpPr>
          <p:cNvPr id="33795" name="2 Título"/>
          <p:cNvSpPr>
            <a:spLocks noGrp="1"/>
          </p:cNvSpPr>
          <p:nvPr>
            <p:ph type="ctrTitle"/>
          </p:nvPr>
        </p:nvSpPr>
        <p:spPr>
          <a:xfrm>
            <a:off x="285750" y="404664"/>
            <a:ext cx="8501063" cy="864096"/>
          </a:xfrm>
        </p:spPr>
        <p:txBody>
          <a:bodyPr/>
          <a:lstStyle/>
          <a:p>
            <a:r>
              <a:rPr lang="es-ES" sz="3600" b="1" i="1" dirty="0" smtClean="0">
                <a:solidFill>
                  <a:schemeClr val="tx1"/>
                </a:solidFill>
                <a:latin typeface="Arial" charset="0"/>
                <a:cs typeface="Arial" charset="0"/>
              </a:rPr>
              <a:t>ENFOQUE DIFERENCIAL</a:t>
            </a:r>
          </a:p>
        </p:txBody>
      </p:sp>
      <p:sp>
        <p:nvSpPr>
          <p:cNvPr id="33796" name="4 Subtítulo"/>
          <p:cNvSpPr>
            <a:spLocks noGrp="1"/>
          </p:cNvSpPr>
          <p:nvPr>
            <p:ph type="subTitle" idx="1"/>
          </p:nvPr>
        </p:nvSpPr>
        <p:spPr>
          <a:xfrm>
            <a:off x="642938" y="1357313"/>
            <a:ext cx="7572375" cy="4735983"/>
          </a:xfrm>
        </p:spPr>
        <p:txBody>
          <a:bodyPr/>
          <a:lstStyle/>
          <a:p>
            <a:pPr algn="just"/>
            <a:r>
              <a:rPr lang="es-MX" sz="2800" dirty="0" smtClean="0">
                <a:solidFill>
                  <a:srgbClr val="002060"/>
                </a:solidFill>
                <a:latin typeface="Arial" charset="0"/>
                <a:cs typeface="Arial" charset="0"/>
              </a:rPr>
              <a:t>Ley 1438 de 2011 , Art 3</a:t>
            </a:r>
          </a:p>
          <a:p>
            <a:pPr algn="just"/>
            <a:r>
              <a:rPr lang="es-MX" sz="2800" dirty="0" smtClean="0">
                <a:solidFill>
                  <a:srgbClr val="002060"/>
                </a:solidFill>
                <a:latin typeface="Arial" charset="0"/>
                <a:cs typeface="Arial" charset="0"/>
              </a:rPr>
              <a:t>Ley 1448 de 2011, Art 13</a:t>
            </a:r>
          </a:p>
          <a:p>
            <a:pPr algn="just"/>
            <a:endParaRPr lang="es-MX" sz="2800" dirty="0" smtClean="0">
              <a:solidFill>
                <a:srgbClr val="002060"/>
              </a:solidFill>
              <a:latin typeface="Arial" charset="0"/>
              <a:cs typeface="Arial" charset="0"/>
            </a:endParaRPr>
          </a:p>
          <a:p>
            <a:pPr algn="just"/>
            <a:endParaRPr lang="es-MX" sz="2800" dirty="0">
              <a:solidFill>
                <a:srgbClr val="002060"/>
              </a:solidFill>
              <a:latin typeface="Arial" charset="0"/>
              <a:cs typeface="Arial" charset="0"/>
            </a:endParaRPr>
          </a:p>
          <a:p>
            <a:pPr algn="just"/>
            <a:r>
              <a:rPr lang="es-MX" sz="2400" dirty="0" smtClean="0">
                <a:solidFill>
                  <a:srgbClr val="002060"/>
                </a:solidFill>
                <a:latin typeface="Arial" charset="0"/>
                <a:cs typeface="Arial" charset="0"/>
              </a:rPr>
              <a:t>Ciclo Vital</a:t>
            </a:r>
          </a:p>
          <a:p>
            <a:pPr algn="just"/>
            <a:r>
              <a:rPr lang="es-MX" sz="2400" dirty="0" smtClean="0">
                <a:solidFill>
                  <a:srgbClr val="002060"/>
                </a:solidFill>
                <a:latin typeface="Arial" charset="0"/>
                <a:cs typeface="Arial" charset="0"/>
              </a:rPr>
              <a:t>Género</a:t>
            </a:r>
          </a:p>
          <a:p>
            <a:pPr algn="just"/>
            <a:r>
              <a:rPr lang="es-MX" sz="2400" dirty="0" smtClean="0">
                <a:solidFill>
                  <a:srgbClr val="002060"/>
                </a:solidFill>
                <a:latin typeface="Arial" charset="0"/>
                <a:cs typeface="Arial" charset="0"/>
              </a:rPr>
              <a:t>Pertenencia a Grupos Étnicos</a:t>
            </a:r>
          </a:p>
          <a:p>
            <a:pPr algn="just"/>
            <a:r>
              <a:rPr lang="es-MX" sz="2400" dirty="0" smtClean="0">
                <a:solidFill>
                  <a:srgbClr val="002060"/>
                </a:solidFill>
                <a:latin typeface="Arial" charset="0"/>
                <a:cs typeface="Arial" charset="0"/>
              </a:rPr>
              <a:t>Discapacidad</a:t>
            </a:r>
          </a:p>
          <a:p>
            <a:pPr algn="just"/>
            <a:r>
              <a:rPr lang="es-MX" sz="2400" dirty="0" smtClean="0">
                <a:solidFill>
                  <a:srgbClr val="002060"/>
                </a:solidFill>
                <a:latin typeface="Arial" charset="0"/>
                <a:cs typeface="Arial" charset="0"/>
              </a:rPr>
              <a:t>Tipo de Hecho Victimizante</a:t>
            </a:r>
          </a:p>
          <a:p>
            <a:pPr algn="just"/>
            <a:r>
              <a:rPr lang="es-MX" sz="2400" dirty="0" smtClean="0">
                <a:solidFill>
                  <a:srgbClr val="002060"/>
                </a:solidFill>
                <a:latin typeface="Arial" charset="0"/>
                <a:cs typeface="Arial" charset="0"/>
              </a:rPr>
              <a:t>Procedencia Geográfica</a:t>
            </a:r>
          </a:p>
        </p:txBody>
      </p:sp>
      <p:sp>
        <p:nvSpPr>
          <p:cNvPr id="3" name="2 Rectángulo"/>
          <p:cNvSpPr/>
          <p:nvPr/>
        </p:nvSpPr>
        <p:spPr bwMode="auto">
          <a:xfrm>
            <a:off x="2123728" y="2708920"/>
            <a:ext cx="5184576" cy="576064"/>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R="0" algn="ctr" defTabSz="914400" rtl="0" eaLnBrk="0" fontAlgn="base" latinLnBrk="0" hangingPunct="0">
              <a:lnSpc>
                <a:spcPct val="80000"/>
              </a:lnSpc>
              <a:spcBef>
                <a:spcPct val="20000"/>
              </a:spcBef>
              <a:spcAft>
                <a:spcPct val="0"/>
              </a:spcAft>
              <a:buClrTx/>
              <a:buSzTx/>
              <a:tabLst/>
            </a:pPr>
            <a:r>
              <a:rPr lang="es-CO" sz="2800" dirty="0" smtClean="0">
                <a:solidFill>
                  <a:schemeClr val="tx1"/>
                </a:solidFill>
                <a:latin typeface="Arial" pitchFamily="34" charset="0"/>
                <a:cs typeface="Arial" pitchFamily="34" charset="0"/>
              </a:rPr>
              <a:t>CARACTER</a:t>
            </a:r>
            <a:r>
              <a:rPr lang="es-CO" sz="2800" dirty="0" smtClean="0">
                <a:solidFill>
                  <a:schemeClr val="tx1"/>
                </a:solidFill>
                <a:latin typeface="Arial" pitchFamily="34" charset="0"/>
                <a:cs typeface="Arial" pitchFamily="34" charset="0"/>
              </a:rPr>
              <a:t>Í</a:t>
            </a:r>
            <a:r>
              <a:rPr lang="es-CO" sz="2800" dirty="0" smtClean="0">
                <a:solidFill>
                  <a:schemeClr val="tx1"/>
                </a:solidFill>
                <a:latin typeface="Arial" pitchFamily="34" charset="0"/>
                <a:cs typeface="Arial" pitchFamily="34" charset="0"/>
              </a:rPr>
              <a:t>STICAS</a:t>
            </a:r>
            <a:endParaRPr kumimoji="0" lang="es-CO"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162469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88" y="642938"/>
            <a:ext cx="8358187" cy="5337175"/>
          </a:xfrm>
          <a:prstGeom prst="rect">
            <a:avLst/>
          </a:prstGeom>
        </p:spPr>
        <p:txBody>
          <a:bodyPr>
            <a:spAutoFit/>
          </a:bodyPr>
          <a:lstStyle/>
          <a:p>
            <a:pPr marL="457200" indent="-457200" algn="ctr" eaLnBrk="0" hangingPunct="0">
              <a:spcBef>
                <a:spcPct val="20000"/>
              </a:spcBef>
              <a:defRPr/>
            </a:pPr>
            <a:endParaRPr lang="es-ES" sz="2400" kern="0" dirty="0">
              <a:solidFill>
                <a:srgbClr val="0070C0"/>
              </a:solidFill>
              <a:latin typeface="Arial" pitchFamily="34" charset="0"/>
              <a:cs typeface="Arial" pitchFamily="34" charset="0"/>
            </a:endParaRPr>
          </a:p>
          <a:p>
            <a:pPr marL="457200" indent="-457200" algn="ctr" eaLnBrk="0" hangingPunct="0">
              <a:spcBef>
                <a:spcPct val="20000"/>
              </a:spcBef>
              <a:defRPr/>
            </a:pPr>
            <a:endParaRPr lang="es-ES" sz="2400" kern="0" dirty="0">
              <a:solidFill>
                <a:srgbClr val="0070C0"/>
              </a:solidFill>
              <a:latin typeface="Arial" pitchFamily="34" charset="0"/>
              <a:cs typeface="Arial" pitchFamily="34" charset="0"/>
            </a:endParaRPr>
          </a:p>
          <a:p>
            <a:pPr marL="457200" indent="-457200" algn="ctr" eaLnBrk="0" hangingPunct="0">
              <a:spcBef>
                <a:spcPct val="20000"/>
              </a:spcBef>
              <a:defRPr/>
            </a:pPr>
            <a:endParaRPr lang="es-ES" sz="2400" kern="0" dirty="0">
              <a:solidFill>
                <a:srgbClr val="0070C0"/>
              </a:solidFill>
              <a:latin typeface="Arial" pitchFamily="34" charset="0"/>
              <a:cs typeface="Arial" pitchFamily="34" charset="0"/>
            </a:endParaRPr>
          </a:p>
          <a:p>
            <a:pPr marL="457200" indent="-457200" algn="ctr" eaLnBrk="0" hangingPunct="0">
              <a:spcBef>
                <a:spcPct val="20000"/>
              </a:spcBef>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ES" kern="0" dirty="0">
              <a:solidFill>
                <a:srgbClr val="0070C0"/>
              </a:solidFill>
              <a:latin typeface="Arial" pitchFamily="34" charset="0"/>
              <a:cs typeface="Arial" pitchFamily="34" charset="0"/>
            </a:endParaRPr>
          </a:p>
          <a:p>
            <a:pPr marL="457200" indent="-457200" algn="ctr" eaLnBrk="0" hangingPunct="0">
              <a:spcBef>
                <a:spcPct val="20000"/>
              </a:spcBef>
              <a:defRPr/>
            </a:pPr>
            <a:r>
              <a:rPr lang="es-ES" kern="0" dirty="0">
                <a:solidFill>
                  <a:srgbClr val="0070C0"/>
                </a:solidFill>
                <a:latin typeface="Arial" pitchFamily="34" charset="0"/>
                <a:cs typeface="Arial" pitchFamily="34" charset="0"/>
              </a:rPr>
              <a:t>	</a:t>
            </a:r>
            <a:endParaRPr lang="es-ES" dirty="0">
              <a:solidFill>
                <a:srgbClr val="0070C0"/>
              </a:solidFill>
            </a:endParaRPr>
          </a:p>
        </p:txBody>
      </p:sp>
      <p:sp>
        <p:nvSpPr>
          <p:cNvPr id="33795" name="2 Título"/>
          <p:cNvSpPr>
            <a:spLocks noGrp="1"/>
          </p:cNvSpPr>
          <p:nvPr>
            <p:ph type="ctrTitle"/>
          </p:nvPr>
        </p:nvSpPr>
        <p:spPr>
          <a:xfrm>
            <a:off x="285750" y="404664"/>
            <a:ext cx="8501063" cy="864096"/>
          </a:xfrm>
        </p:spPr>
        <p:txBody>
          <a:bodyPr>
            <a:normAutofit fontScale="90000"/>
          </a:bodyPr>
          <a:lstStyle/>
          <a:p>
            <a:r>
              <a:rPr lang="es-ES" sz="3200" b="1" i="1" dirty="0" smtClean="0">
                <a:solidFill>
                  <a:schemeClr val="tx1"/>
                </a:solidFill>
                <a:latin typeface="Arial" charset="0"/>
                <a:cs typeface="Arial" charset="0"/>
              </a:rPr>
              <a:t>ATENCIÓN INTEGRAL EN SALUD CON ENFOQUE DIFERENCIAL</a:t>
            </a:r>
          </a:p>
        </p:txBody>
      </p:sp>
      <p:sp>
        <p:nvSpPr>
          <p:cNvPr id="33796" name="4 Subtítulo"/>
          <p:cNvSpPr>
            <a:spLocks noGrp="1"/>
          </p:cNvSpPr>
          <p:nvPr>
            <p:ph type="subTitle" idx="1"/>
          </p:nvPr>
        </p:nvSpPr>
        <p:spPr>
          <a:xfrm>
            <a:off x="642938" y="1357313"/>
            <a:ext cx="7572375" cy="4735983"/>
          </a:xfrm>
        </p:spPr>
        <p:txBody>
          <a:bodyPr/>
          <a:lstStyle/>
          <a:p>
            <a:pPr algn="just"/>
            <a:endParaRPr lang="es-MX" sz="2800" dirty="0" smtClean="0">
              <a:solidFill>
                <a:srgbClr val="002060"/>
              </a:solidFill>
              <a:latin typeface="Arial" charset="0"/>
              <a:cs typeface="Arial" charset="0"/>
            </a:endParaRPr>
          </a:p>
          <a:p>
            <a:pPr algn="just"/>
            <a:r>
              <a:rPr lang="es-MX" sz="2800" dirty="0" smtClean="0">
                <a:solidFill>
                  <a:srgbClr val="002060"/>
                </a:solidFill>
                <a:latin typeface="Arial" charset="0"/>
                <a:cs typeface="Arial" charset="0"/>
              </a:rPr>
              <a:t>Dignidad</a:t>
            </a:r>
          </a:p>
          <a:p>
            <a:pPr algn="just"/>
            <a:r>
              <a:rPr lang="es-MX" sz="2800" dirty="0" smtClean="0">
                <a:solidFill>
                  <a:srgbClr val="002060"/>
                </a:solidFill>
                <a:latin typeface="Arial" charset="0"/>
                <a:cs typeface="Arial" charset="0"/>
              </a:rPr>
              <a:t>Principio de Buena Fe</a:t>
            </a:r>
          </a:p>
          <a:p>
            <a:pPr algn="just"/>
            <a:r>
              <a:rPr lang="es-MX" sz="2800" dirty="0" smtClean="0">
                <a:solidFill>
                  <a:srgbClr val="002060"/>
                </a:solidFill>
                <a:latin typeface="Arial" charset="0"/>
                <a:cs typeface="Arial" charset="0"/>
              </a:rPr>
              <a:t>Participación Conjunta</a:t>
            </a:r>
          </a:p>
          <a:p>
            <a:pPr algn="just"/>
            <a:r>
              <a:rPr lang="es-MX" sz="2800" dirty="0" smtClean="0">
                <a:solidFill>
                  <a:srgbClr val="002060"/>
                </a:solidFill>
                <a:latin typeface="Arial" charset="0"/>
                <a:cs typeface="Arial" charset="0"/>
              </a:rPr>
              <a:t>Respeto Mutuo</a:t>
            </a:r>
          </a:p>
          <a:p>
            <a:pPr algn="just"/>
            <a:r>
              <a:rPr lang="es-MX" sz="2800" dirty="0" smtClean="0">
                <a:solidFill>
                  <a:srgbClr val="002060"/>
                </a:solidFill>
                <a:latin typeface="Arial" charset="0"/>
                <a:cs typeface="Arial" charset="0"/>
              </a:rPr>
              <a:t>Principio de Complementariedad</a:t>
            </a:r>
          </a:p>
          <a:p>
            <a:pPr algn="just"/>
            <a:r>
              <a:rPr lang="es-MX" sz="2800" dirty="0" smtClean="0">
                <a:solidFill>
                  <a:srgbClr val="002060"/>
                </a:solidFill>
                <a:latin typeface="Arial" charset="0"/>
                <a:cs typeface="Arial" charset="0"/>
              </a:rPr>
              <a:t>Colaboración Armónica</a:t>
            </a:r>
          </a:p>
          <a:p>
            <a:pPr algn="just"/>
            <a:endParaRPr lang="es-MX" sz="2400" dirty="0" smtClean="0">
              <a:solidFill>
                <a:srgbClr val="002060"/>
              </a:solidFill>
              <a:latin typeface="Arial" charset="0"/>
              <a:cs typeface="Arial" charset="0"/>
            </a:endParaRPr>
          </a:p>
        </p:txBody>
      </p:sp>
    </p:spTree>
    <p:extLst>
      <p:ext uri="{BB962C8B-B14F-4D97-AF65-F5344CB8AC3E}">
        <p14:creationId xmlns:p14="http://schemas.microsoft.com/office/powerpoint/2010/main" val="25724947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88" y="642938"/>
            <a:ext cx="8358187" cy="5337175"/>
          </a:xfrm>
          <a:prstGeom prst="rect">
            <a:avLst/>
          </a:prstGeom>
        </p:spPr>
        <p:txBody>
          <a:bodyPr>
            <a:spAutoFit/>
          </a:bodyPr>
          <a:lstStyle/>
          <a:p>
            <a:pPr marL="457200" indent="-457200" algn="ctr" eaLnBrk="0" hangingPunct="0">
              <a:spcBef>
                <a:spcPct val="20000"/>
              </a:spcBef>
              <a:defRPr/>
            </a:pPr>
            <a:endParaRPr lang="es-ES" sz="2400" kern="0" dirty="0">
              <a:solidFill>
                <a:srgbClr val="0070C0"/>
              </a:solidFill>
              <a:latin typeface="Arial" pitchFamily="34" charset="0"/>
              <a:cs typeface="Arial" pitchFamily="34" charset="0"/>
            </a:endParaRPr>
          </a:p>
          <a:p>
            <a:pPr marL="457200" indent="-457200" algn="ctr" eaLnBrk="0" hangingPunct="0">
              <a:spcBef>
                <a:spcPct val="20000"/>
              </a:spcBef>
              <a:defRPr/>
            </a:pPr>
            <a:endParaRPr lang="es-ES" sz="2400" kern="0" dirty="0">
              <a:solidFill>
                <a:srgbClr val="0070C0"/>
              </a:solidFill>
              <a:latin typeface="Arial" pitchFamily="34" charset="0"/>
              <a:cs typeface="Arial" pitchFamily="34" charset="0"/>
            </a:endParaRPr>
          </a:p>
          <a:p>
            <a:pPr marL="457200" indent="-457200" algn="ctr" eaLnBrk="0" hangingPunct="0">
              <a:spcBef>
                <a:spcPct val="20000"/>
              </a:spcBef>
              <a:defRPr/>
            </a:pPr>
            <a:endParaRPr lang="es-ES" sz="2400" kern="0" dirty="0">
              <a:solidFill>
                <a:srgbClr val="0070C0"/>
              </a:solidFill>
              <a:latin typeface="Arial" pitchFamily="34" charset="0"/>
              <a:cs typeface="Arial" pitchFamily="34" charset="0"/>
            </a:endParaRPr>
          </a:p>
          <a:p>
            <a:pPr marL="457200" indent="-457200" algn="ctr" eaLnBrk="0" hangingPunct="0">
              <a:spcBef>
                <a:spcPct val="20000"/>
              </a:spcBef>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ES" kern="0" dirty="0">
              <a:solidFill>
                <a:srgbClr val="0070C0"/>
              </a:solidFill>
              <a:latin typeface="Arial" pitchFamily="34" charset="0"/>
              <a:cs typeface="Arial" pitchFamily="34" charset="0"/>
            </a:endParaRPr>
          </a:p>
          <a:p>
            <a:pPr marL="457200" indent="-457200" algn="ctr" eaLnBrk="0" hangingPunct="0">
              <a:spcBef>
                <a:spcPct val="20000"/>
              </a:spcBef>
              <a:defRPr/>
            </a:pPr>
            <a:r>
              <a:rPr lang="es-ES" kern="0" dirty="0">
                <a:solidFill>
                  <a:srgbClr val="0070C0"/>
                </a:solidFill>
                <a:latin typeface="Arial" pitchFamily="34" charset="0"/>
                <a:cs typeface="Arial" pitchFamily="34" charset="0"/>
              </a:rPr>
              <a:t>	</a:t>
            </a:r>
            <a:endParaRPr lang="es-ES" dirty="0">
              <a:solidFill>
                <a:srgbClr val="0070C0"/>
              </a:solidFill>
            </a:endParaRPr>
          </a:p>
        </p:txBody>
      </p:sp>
      <p:sp>
        <p:nvSpPr>
          <p:cNvPr id="33795" name="2 Título"/>
          <p:cNvSpPr>
            <a:spLocks noGrp="1"/>
          </p:cNvSpPr>
          <p:nvPr>
            <p:ph type="ctrTitle"/>
          </p:nvPr>
        </p:nvSpPr>
        <p:spPr>
          <a:xfrm>
            <a:off x="285750" y="404664"/>
            <a:ext cx="8501063" cy="864096"/>
          </a:xfrm>
        </p:spPr>
        <p:txBody>
          <a:bodyPr>
            <a:normAutofit fontScale="90000"/>
          </a:bodyPr>
          <a:lstStyle/>
          <a:p>
            <a:r>
              <a:rPr lang="es-ES" sz="4000" b="1" i="1" dirty="0" smtClean="0">
                <a:solidFill>
                  <a:schemeClr val="tx1"/>
                </a:solidFill>
                <a:latin typeface="Arial" charset="0"/>
                <a:cs typeface="Arial" charset="0"/>
              </a:rPr>
              <a:t>COMPONENTES OPERACIONALES</a:t>
            </a:r>
          </a:p>
        </p:txBody>
      </p:sp>
      <p:sp>
        <p:nvSpPr>
          <p:cNvPr id="33796" name="4 Subtítulo"/>
          <p:cNvSpPr>
            <a:spLocks noGrp="1"/>
          </p:cNvSpPr>
          <p:nvPr>
            <p:ph type="subTitle" idx="1"/>
          </p:nvPr>
        </p:nvSpPr>
        <p:spPr>
          <a:xfrm>
            <a:off x="642938" y="1357313"/>
            <a:ext cx="7572375" cy="4735983"/>
          </a:xfrm>
        </p:spPr>
        <p:txBody>
          <a:bodyPr/>
          <a:lstStyle/>
          <a:p>
            <a:pPr marL="457200" indent="-457200" algn="just">
              <a:lnSpc>
                <a:spcPct val="110000"/>
              </a:lnSpc>
              <a:buFont typeface="Wingdings" charset="2"/>
              <a:buChar char="Ø"/>
            </a:pPr>
            <a:r>
              <a:rPr lang="es-MX" dirty="0" smtClean="0">
                <a:solidFill>
                  <a:srgbClr val="002060"/>
                </a:solidFill>
                <a:latin typeface="Arial" charset="0"/>
                <a:cs typeface="Arial" charset="0"/>
              </a:rPr>
              <a:t>Registro y Sistemas de Información</a:t>
            </a:r>
          </a:p>
          <a:p>
            <a:pPr marL="457200" indent="-457200" algn="just">
              <a:lnSpc>
                <a:spcPct val="110000"/>
              </a:lnSpc>
              <a:buFont typeface="Wingdings" charset="2"/>
              <a:buChar char="Ø"/>
            </a:pPr>
            <a:r>
              <a:rPr lang="es-MX" dirty="0" smtClean="0">
                <a:solidFill>
                  <a:srgbClr val="002060"/>
                </a:solidFill>
                <a:latin typeface="Arial" charset="0"/>
                <a:cs typeface="Arial" charset="0"/>
              </a:rPr>
              <a:t>Plan Integral de Atención y Tratamiento</a:t>
            </a:r>
          </a:p>
          <a:p>
            <a:pPr marL="457200" indent="-457200" algn="just">
              <a:lnSpc>
                <a:spcPct val="110000"/>
              </a:lnSpc>
              <a:buFont typeface="Wingdings" charset="2"/>
              <a:buChar char="Ø"/>
            </a:pPr>
            <a:r>
              <a:rPr lang="es-MX" dirty="0" smtClean="0">
                <a:solidFill>
                  <a:srgbClr val="002060"/>
                </a:solidFill>
                <a:latin typeface="Arial" charset="0"/>
                <a:cs typeface="Arial" charset="0"/>
              </a:rPr>
              <a:t>Sistema de Referencia y Contrareferencia</a:t>
            </a:r>
          </a:p>
          <a:p>
            <a:pPr marL="457200" indent="-457200" algn="just">
              <a:lnSpc>
                <a:spcPct val="110000"/>
              </a:lnSpc>
              <a:buFont typeface="Wingdings" charset="2"/>
              <a:buChar char="Ø"/>
            </a:pPr>
            <a:r>
              <a:rPr lang="es-MX" dirty="0" smtClean="0">
                <a:solidFill>
                  <a:srgbClr val="002060"/>
                </a:solidFill>
                <a:latin typeface="Arial" charset="0"/>
                <a:cs typeface="Arial" charset="0"/>
              </a:rPr>
              <a:t>Apoyo al Grupo Familiar</a:t>
            </a:r>
          </a:p>
          <a:p>
            <a:pPr marL="457200" indent="-457200" algn="just">
              <a:lnSpc>
                <a:spcPct val="110000"/>
              </a:lnSpc>
              <a:buFont typeface="Wingdings" charset="2"/>
              <a:buChar char="Ø"/>
            </a:pPr>
            <a:r>
              <a:rPr lang="es-MX" dirty="0" smtClean="0">
                <a:solidFill>
                  <a:srgbClr val="002060"/>
                </a:solidFill>
                <a:latin typeface="Arial" charset="0"/>
                <a:cs typeface="Arial" charset="0"/>
              </a:rPr>
              <a:t>Instancia de Coordinación</a:t>
            </a:r>
          </a:p>
          <a:p>
            <a:pPr algn="just"/>
            <a:endParaRPr lang="es-MX" sz="2400" dirty="0" smtClean="0">
              <a:solidFill>
                <a:srgbClr val="002060"/>
              </a:solidFill>
              <a:latin typeface="Arial" charset="0"/>
              <a:cs typeface="Arial" charset="0"/>
            </a:endParaRPr>
          </a:p>
        </p:txBody>
      </p:sp>
    </p:spTree>
    <p:extLst>
      <p:ext uri="{BB962C8B-B14F-4D97-AF65-F5344CB8AC3E}">
        <p14:creationId xmlns:p14="http://schemas.microsoft.com/office/powerpoint/2010/main" val="4062103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88" y="642938"/>
            <a:ext cx="8358187" cy="5337175"/>
          </a:xfrm>
          <a:prstGeom prst="rect">
            <a:avLst/>
          </a:prstGeom>
        </p:spPr>
        <p:txBody>
          <a:bodyPr>
            <a:spAutoFit/>
          </a:bodyPr>
          <a:lstStyle/>
          <a:p>
            <a:pPr marL="457200" indent="-457200" algn="ctr" eaLnBrk="0" hangingPunct="0">
              <a:spcBef>
                <a:spcPct val="20000"/>
              </a:spcBef>
              <a:defRPr/>
            </a:pPr>
            <a:endParaRPr lang="es-ES" sz="2400" kern="0" dirty="0">
              <a:solidFill>
                <a:srgbClr val="0070C0"/>
              </a:solidFill>
              <a:latin typeface="Arial" pitchFamily="34" charset="0"/>
              <a:cs typeface="Arial" pitchFamily="34" charset="0"/>
            </a:endParaRPr>
          </a:p>
          <a:p>
            <a:pPr marL="457200" indent="-457200" algn="ctr" eaLnBrk="0" hangingPunct="0">
              <a:spcBef>
                <a:spcPct val="20000"/>
              </a:spcBef>
              <a:defRPr/>
            </a:pPr>
            <a:endParaRPr lang="es-ES" sz="2400" kern="0" dirty="0">
              <a:solidFill>
                <a:srgbClr val="0070C0"/>
              </a:solidFill>
              <a:latin typeface="Arial" pitchFamily="34" charset="0"/>
              <a:cs typeface="Arial" pitchFamily="34" charset="0"/>
            </a:endParaRPr>
          </a:p>
          <a:p>
            <a:pPr marL="457200" indent="-457200" algn="ctr" eaLnBrk="0" hangingPunct="0">
              <a:spcBef>
                <a:spcPct val="20000"/>
              </a:spcBef>
              <a:defRPr/>
            </a:pPr>
            <a:endParaRPr lang="es-ES" sz="2400" kern="0" dirty="0">
              <a:solidFill>
                <a:srgbClr val="0070C0"/>
              </a:solidFill>
              <a:latin typeface="Arial" pitchFamily="34" charset="0"/>
              <a:cs typeface="Arial" pitchFamily="34" charset="0"/>
            </a:endParaRPr>
          </a:p>
          <a:p>
            <a:pPr marL="457200" indent="-457200" algn="ctr" eaLnBrk="0" hangingPunct="0">
              <a:spcBef>
                <a:spcPct val="20000"/>
              </a:spcBef>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ES" kern="0" dirty="0">
              <a:solidFill>
                <a:srgbClr val="0070C0"/>
              </a:solidFill>
              <a:latin typeface="Arial" pitchFamily="34" charset="0"/>
              <a:cs typeface="Arial" pitchFamily="34" charset="0"/>
            </a:endParaRPr>
          </a:p>
          <a:p>
            <a:pPr marL="457200" indent="-457200" algn="ctr" eaLnBrk="0" hangingPunct="0">
              <a:spcBef>
                <a:spcPct val="20000"/>
              </a:spcBef>
              <a:defRPr/>
            </a:pPr>
            <a:r>
              <a:rPr lang="es-ES" kern="0" dirty="0">
                <a:solidFill>
                  <a:srgbClr val="0070C0"/>
                </a:solidFill>
                <a:latin typeface="Arial" pitchFamily="34" charset="0"/>
                <a:cs typeface="Arial" pitchFamily="34" charset="0"/>
              </a:rPr>
              <a:t>	</a:t>
            </a:r>
            <a:endParaRPr lang="es-ES" dirty="0">
              <a:solidFill>
                <a:srgbClr val="0070C0"/>
              </a:solidFill>
            </a:endParaRPr>
          </a:p>
        </p:txBody>
      </p:sp>
      <p:sp>
        <p:nvSpPr>
          <p:cNvPr id="33795" name="2 Título"/>
          <p:cNvSpPr>
            <a:spLocks noGrp="1"/>
          </p:cNvSpPr>
          <p:nvPr>
            <p:ph type="ctrTitle"/>
          </p:nvPr>
        </p:nvSpPr>
        <p:spPr>
          <a:xfrm>
            <a:off x="285750" y="404664"/>
            <a:ext cx="8501063" cy="864096"/>
          </a:xfrm>
        </p:spPr>
        <p:txBody>
          <a:bodyPr>
            <a:normAutofit fontScale="90000"/>
          </a:bodyPr>
          <a:lstStyle/>
          <a:p>
            <a:r>
              <a:rPr lang="es-ES" sz="3200" b="1" i="1" dirty="0" smtClean="0">
                <a:solidFill>
                  <a:schemeClr val="tx1"/>
                </a:solidFill>
                <a:latin typeface="Arial" charset="0"/>
                <a:cs typeface="Arial" charset="0"/>
              </a:rPr>
              <a:t/>
            </a:r>
            <a:br>
              <a:rPr lang="es-ES" sz="3200" b="1" i="1" dirty="0" smtClean="0">
                <a:solidFill>
                  <a:schemeClr val="tx1"/>
                </a:solidFill>
                <a:latin typeface="Arial" charset="0"/>
                <a:cs typeface="Arial" charset="0"/>
              </a:rPr>
            </a:br>
            <a:r>
              <a:rPr lang="es-ES" sz="3200" b="1" i="1" dirty="0">
                <a:solidFill>
                  <a:schemeClr val="tx1"/>
                </a:solidFill>
                <a:latin typeface="Arial" charset="0"/>
                <a:cs typeface="Arial" charset="0"/>
              </a:rPr>
              <a:t/>
            </a:r>
            <a:br>
              <a:rPr lang="es-ES" sz="3200" b="1" i="1" dirty="0">
                <a:solidFill>
                  <a:schemeClr val="tx1"/>
                </a:solidFill>
                <a:latin typeface="Arial" charset="0"/>
                <a:cs typeface="Arial" charset="0"/>
              </a:rPr>
            </a:br>
            <a:r>
              <a:rPr lang="es-ES" sz="4000" b="1" i="1" dirty="0" smtClean="0">
                <a:solidFill>
                  <a:schemeClr val="tx1"/>
                </a:solidFill>
                <a:latin typeface="Arial" charset="0"/>
                <a:cs typeface="Arial" charset="0"/>
              </a:rPr>
              <a:t>CONTENIDOS MÍNIMOS PARA LA ATENCIÓN </a:t>
            </a:r>
          </a:p>
        </p:txBody>
      </p:sp>
      <p:sp>
        <p:nvSpPr>
          <p:cNvPr id="33796" name="4 Subtítulo"/>
          <p:cNvSpPr>
            <a:spLocks noGrp="1"/>
          </p:cNvSpPr>
          <p:nvPr>
            <p:ph type="subTitle" idx="1"/>
          </p:nvPr>
        </p:nvSpPr>
        <p:spPr>
          <a:xfrm>
            <a:off x="642938" y="1357313"/>
            <a:ext cx="7572375" cy="4735983"/>
          </a:xfrm>
        </p:spPr>
        <p:txBody>
          <a:bodyPr/>
          <a:lstStyle/>
          <a:p>
            <a:pPr algn="just"/>
            <a:endParaRPr lang="es-MX" sz="2800" dirty="0" smtClean="0">
              <a:solidFill>
                <a:srgbClr val="002060"/>
              </a:solidFill>
              <a:latin typeface="Arial" charset="0"/>
              <a:cs typeface="Arial" charset="0"/>
            </a:endParaRPr>
          </a:p>
          <a:p>
            <a:pPr algn="just"/>
            <a:endParaRPr lang="es-MX" sz="3600" dirty="0" smtClean="0">
              <a:solidFill>
                <a:srgbClr val="002060"/>
              </a:solidFill>
              <a:latin typeface="Arial" charset="0"/>
              <a:cs typeface="Arial" charset="0"/>
            </a:endParaRPr>
          </a:p>
          <a:p>
            <a:pPr algn="just"/>
            <a:r>
              <a:rPr lang="es-MX" sz="3600" dirty="0" smtClean="0">
                <a:solidFill>
                  <a:srgbClr val="002060"/>
                </a:solidFill>
                <a:latin typeface="Arial" charset="0"/>
                <a:cs typeface="Arial" charset="0"/>
              </a:rPr>
              <a:t>ATENCIÓN AMBULATORIA</a:t>
            </a:r>
          </a:p>
          <a:p>
            <a:pPr algn="just"/>
            <a:r>
              <a:rPr lang="es-MX" sz="3600" dirty="0" smtClean="0">
                <a:solidFill>
                  <a:srgbClr val="002060"/>
                </a:solidFill>
                <a:latin typeface="Arial" charset="0"/>
                <a:cs typeface="Arial" charset="0"/>
              </a:rPr>
              <a:t>ATENCIÓN CON INTERNACIÓN</a:t>
            </a:r>
          </a:p>
          <a:p>
            <a:pPr algn="just"/>
            <a:r>
              <a:rPr lang="es-MX" sz="3600" dirty="0" smtClean="0">
                <a:solidFill>
                  <a:srgbClr val="002060"/>
                </a:solidFill>
                <a:latin typeface="Arial" charset="0"/>
                <a:cs typeface="Arial" charset="0"/>
              </a:rPr>
              <a:t>ATENCIÓN DE URGENCIAS</a:t>
            </a:r>
          </a:p>
          <a:p>
            <a:pPr algn="just"/>
            <a:r>
              <a:rPr lang="es-MX" sz="3600" dirty="0" smtClean="0">
                <a:solidFill>
                  <a:srgbClr val="002060"/>
                </a:solidFill>
                <a:latin typeface="Arial" charset="0"/>
                <a:cs typeface="Arial" charset="0"/>
              </a:rPr>
              <a:t>ATENCIÓN EN SALUD MENTAL</a:t>
            </a:r>
          </a:p>
          <a:p>
            <a:pPr algn="just"/>
            <a:r>
              <a:rPr lang="es-MX" sz="3600" dirty="0" smtClean="0">
                <a:solidFill>
                  <a:srgbClr val="002060"/>
                </a:solidFill>
                <a:latin typeface="Arial" charset="0"/>
                <a:cs typeface="Arial" charset="0"/>
              </a:rPr>
              <a:t>ATENCIÓN EN SALUD PÚBLICA</a:t>
            </a:r>
          </a:p>
        </p:txBody>
      </p:sp>
    </p:spTree>
    <p:extLst>
      <p:ext uri="{BB962C8B-B14F-4D97-AF65-F5344CB8AC3E}">
        <p14:creationId xmlns:p14="http://schemas.microsoft.com/office/powerpoint/2010/main" val="350805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88" y="642938"/>
            <a:ext cx="8358187" cy="5337175"/>
          </a:xfrm>
          <a:prstGeom prst="rect">
            <a:avLst/>
          </a:prstGeom>
        </p:spPr>
        <p:txBody>
          <a:bodyPr>
            <a:spAutoFit/>
          </a:bodyPr>
          <a:lstStyle/>
          <a:p>
            <a:pPr marL="457200" indent="-457200" algn="ctr" eaLnBrk="0" hangingPunct="0">
              <a:spcBef>
                <a:spcPct val="20000"/>
              </a:spcBef>
              <a:defRPr/>
            </a:pPr>
            <a:endParaRPr lang="es-ES" sz="2400" kern="0" dirty="0">
              <a:solidFill>
                <a:srgbClr val="0070C0"/>
              </a:solidFill>
              <a:latin typeface="Arial" pitchFamily="34" charset="0"/>
              <a:cs typeface="Arial" pitchFamily="34" charset="0"/>
            </a:endParaRPr>
          </a:p>
          <a:p>
            <a:pPr marL="457200" indent="-457200" algn="ctr" eaLnBrk="0" hangingPunct="0">
              <a:spcBef>
                <a:spcPct val="20000"/>
              </a:spcBef>
              <a:defRPr/>
            </a:pPr>
            <a:endParaRPr lang="es-ES" sz="2400" kern="0" dirty="0">
              <a:solidFill>
                <a:srgbClr val="0070C0"/>
              </a:solidFill>
              <a:latin typeface="Arial" pitchFamily="34" charset="0"/>
              <a:cs typeface="Arial" pitchFamily="34" charset="0"/>
            </a:endParaRPr>
          </a:p>
          <a:p>
            <a:pPr marL="457200" indent="-457200" algn="ctr" eaLnBrk="0" hangingPunct="0">
              <a:spcBef>
                <a:spcPct val="20000"/>
              </a:spcBef>
              <a:defRPr/>
            </a:pPr>
            <a:endParaRPr lang="es-ES" sz="2400" kern="0" dirty="0">
              <a:solidFill>
                <a:srgbClr val="0070C0"/>
              </a:solidFill>
              <a:latin typeface="Arial" pitchFamily="34" charset="0"/>
              <a:cs typeface="Arial" pitchFamily="34" charset="0"/>
            </a:endParaRPr>
          </a:p>
          <a:p>
            <a:pPr marL="457200" indent="-457200" algn="ctr" eaLnBrk="0" hangingPunct="0">
              <a:spcBef>
                <a:spcPct val="20000"/>
              </a:spcBef>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ES" kern="0" dirty="0">
              <a:solidFill>
                <a:srgbClr val="0070C0"/>
              </a:solidFill>
              <a:latin typeface="Arial" pitchFamily="34" charset="0"/>
              <a:cs typeface="Arial" pitchFamily="34" charset="0"/>
            </a:endParaRPr>
          </a:p>
          <a:p>
            <a:pPr marL="457200" indent="-457200" algn="ctr" eaLnBrk="0" hangingPunct="0">
              <a:spcBef>
                <a:spcPct val="20000"/>
              </a:spcBef>
              <a:defRPr/>
            </a:pPr>
            <a:r>
              <a:rPr lang="es-ES" kern="0" dirty="0">
                <a:solidFill>
                  <a:srgbClr val="0070C0"/>
                </a:solidFill>
                <a:latin typeface="Arial" pitchFamily="34" charset="0"/>
                <a:cs typeface="Arial" pitchFamily="34" charset="0"/>
              </a:rPr>
              <a:t>	</a:t>
            </a:r>
            <a:endParaRPr lang="es-ES" dirty="0">
              <a:solidFill>
                <a:srgbClr val="0070C0"/>
              </a:solidFill>
            </a:endParaRPr>
          </a:p>
        </p:txBody>
      </p:sp>
      <p:sp>
        <p:nvSpPr>
          <p:cNvPr id="33795" name="2 Título"/>
          <p:cNvSpPr>
            <a:spLocks noGrp="1"/>
          </p:cNvSpPr>
          <p:nvPr>
            <p:ph type="ctrTitle"/>
          </p:nvPr>
        </p:nvSpPr>
        <p:spPr>
          <a:xfrm>
            <a:off x="285750" y="404664"/>
            <a:ext cx="8501063" cy="864096"/>
          </a:xfrm>
        </p:spPr>
        <p:txBody>
          <a:bodyPr>
            <a:normAutofit fontScale="90000"/>
          </a:bodyPr>
          <a:lstStyle/>
          <a:p>
            <a:r>
              <a:rPr lang="es-ES" sz="3200" b="1" i="1" dirty="0" smtClean="0">
                <a:solidFill>
                  <a:schemeClr val="tx1"/>
                </a:solidFill>
                <a:latin typeface="Arial" charset="0"/>
                <a:cs typeface="Arial" charset="0"/>
              </a:rPr>
              <a:t/>
            </a:r>
            <a:br>
              <a:rPr lang="es-ES" sz="3200" b="1" i="1" dirty="0" smtClean="0">
                <a:solidFill>
                  <a:schemeClr val="tx1"/>
                </a:solidFill>
                <a:latin typeface="Arial" charset="0"/>
                <a:cs typeface="Arial" charset="0"/>
              </a:rPr>
            </a:br>
            <a:r>
              <a:rPr lang="es-ES" sz="4000" b="1" i="1" dirty="0" smtClean="0">
                <a:solidFill>
                  <a:schemeClr val="tx1"/>
                </a:solidFill>
                <a:latin typeface="Arial" charset="0"/>
                <a:cs typeface="Arial" charset="0"/>
              </a:rPr>
              <a:t>ENFOQUE ETNICO Y DIFERENCIAL</a:t>
            </a:r>
            <a:r>
              <a:rPr lang="es-ES" sz="3200" b="1" i="1" dirty="0">
                <a:solidFill>
                  <a:schemeClr val="tx1"/>
                </a:solidFill>
                <a:latin typeface="Arial" charset="0"/>
                <a:cs typeface="Arial" charset="0"/>
              </a:rPr>
              <a:t/>
            </a:r>
            <a:br>
              <a:rPr lang="es-ES" sz="3200" b="1" i="1" dirty="0">
                <a:solidFill>
                  <a:schemeClr val="tx1"/>
                </a:solidFill>
                <a:latin typeface="Arial" charset="0"/>
                <a:cs typeface="Arial" charset="0"/>
              </a:rPr>
            </a:br>
            <a:endParaRPr lang="es-ES" sz="4000" b="1" i="1" dirty="0" smtClean="0">
              <a:solidFill>
                <a:schemeClr val="tx1"/>
              </a:solidFill>
              <a:latin typeface="Arial" charset="0"/>
              <a:cs typeface="Arial" charset="0"/>
            </a:endParaRPr>
          </a:p>
        </p:txBody>
      </p:sp>
      <p:sp>
        <p:nvSpPr>
          <p:cNvPr id="33796" name="4 Subtítulo"/>
          <p:cNvSpPr>
            <a:spLocks noGrp="1"/>
          </p:cNvSpPr>
          <p:nvPr>
            <p:ph type="subTitle" idx="1"/>
          </p:nvPr>
        </p:nvSpPr>
        <p:spPr>
          <a:xfrm>
            <a:off x="642938" y="1357313"/>
            <a:ext cx="7572375" cy="4735983"/>
          </a:xfrm>
        </p:spPr>
        <p:txBody>
          <a:bodyPr/>
          <a:lstStyle/>
          <a:p>
            <a:pPr algn="just"/>
            <a:endParaRPr lang="es-MX" dirty="0" smtClean="0">
              <a:solidFill>
                <a:srgbClr val="002060"/>
              </a:solidFill>
              <a:latin typeface="Arial" charset="0"/>
              <a:cs typeface="Arial" charset="0"/>
            </a:endParaRPr>
          </a:p>
          <a:p>
            <a:pPr algn="just"/>
            <a:r>
              <a:rPr lang="es-MX" sz="3600" dirty="0" smtClean="0">
                <a:solidFill>
                  <a:srgbClr val="002060"/>
                </a:solidFill>
                <a:latin typeface="Arial" charset="0"/>
                <a:cs typeface="Arial" charset="0"/>
              </a:rPr>
              <a:t>COMUNIDADES INDIGENAS </a:t>
            </a:r>
          </a:p>
          <a:p>
            <a:pPr algn="just"/>
            <a:r>
              <a:rPr lang="es-MX" sz="2400" dirty="0" smtClean="0">
                <a:latin typeface="Arial" charset="0"/>
                <a:cs typeface="Arial" charset="0"/>
              </a:rPr>
              <a:t>Decreto 4633 de 2011</a:t>
            </a:r>
          </a:p>
          <a:p>
            <a:pPr algn="just"/>
            <a:r>
              <a:rPr lang="es-MX" sz="3600" dirty="0">
                <a:solidFill>
                  <a:srgbClr val="002060"/>
                </a:solidFill>
                <a:latin typeface="Arial" charset="0"/>
                <a:cs typeface="Arial" charset="0"/>
              </a:rPr>
              <a:t>COMUNIDADES </a:t>
            </a:r>
            <a:r>
              <a:rPr lang="es-MX" sz="3600" dirty="0" smtClean="0">
                <a:solidFill>
                  <a:srgbClr val="002060"/>
                </a:solidFill>
                <a:latin typeface="Arial" charset="0"/>
                <a:cs typeface="Arial" charset="0"/>
              </a:rPr>
              <a:t>RROM - GITANO</a:t>
            </a:r>
          </a:p>
          <a:p>
            <a:pPr algn="just"/>
            <a:r>
              <a:rPr lang="es-MX" sz="2400" dirty="0">
                <a:latin typeface="Arial" charset="0"/>
                <a:cs typeface="Arial" charset="0"/>
              </a:rPr>
              <a:t>Decreto </a:t>
            </a:r>
            <a:r>
              <a:rPr lang="es-MX" sz="2400" dirty="0" smtClean="0">
                <a:latin typeface="Arial" charset="0"/>
                <a:cs typeface="Arial" charset="0"/>
              </a:rPr>
              <a:t>4634 </a:t>
            </a:r>
            <a:r>
              <a:rPr lang="es-MX" sz="2400" dirty="0">
                <a:latin typeface="Arial" charset="0"/>
                <a:cs typeface="Arial" charset="0"/>
              </a:rPr>
              <a:t>de 2011</a:t>
            </a:r>
          </a:p>
          <a:p>
            <a:pPr algn="just"/>
            <a:r>
              <a:rPr lang="es-MX" sz="3600" dirty="0" smtClean="0">
                <a:solidFill>
                  <a:srgbClr val="002060"/>
                </a:solidFill>
                <a:latin typeface="Arial" charset="0"/>
                <a:cs typeface="Arial" charset="0"/>
              </a:rPr>
              <a:t>COMUNIDADES NEGRAS, AFROS RAIZALES Y PALENQUERAS</a:t>
            </a:r>
          </a:p>
          <a:p>
            <a:pPr algn="just"/>
            <a:r>
              <a:rPr lang="es-MX" sz="2400" dirty="0">
                <a:latin typeface="Arial" charset="0"/>
                <a:cs typeface="Arial" charset="0"/>
              </a:rPr>
              <a:t>Decreto </a:t>
            </a:r>
            <a:r>
              <a:rPr lang="es-MX" sz="2400" dirty="0" smtClean="0">
                <a:latin typeface="Arial" charset="0"/>
                <a:cs typeface="Arial" charset="0"/>
              </a:rPr>
              <a:t>4635 </a:t>
            </a:r>
            <a:r>
              <a:rPr lang="es-MX" sz="2400" dirty="0">
                <a:latin typeface="Arial" charset="0"/>
                <a:cs typeface="Arial" charset="0"/>
              </a:rPr>
              <a:t>de 2011</a:t>
            </a:r>
          </a:p>
          <a:p>
            <a:pPr algn="just"/>
            <a:endParaRPr lang="es-MX" dirty="0" smtClean="0">
              <a:solidFill>
                <a:srgbClr val="002060"/>
              </a:solidFill>
              <a:latin typeface="Arial" charset="0"/>
              <a:cs typeface="Arial" charset="0"/>
            </a:endParaRPr>
          </a:p>
        </p:txBody>
      </p:sp>
    </p:spTree>
    <p:extLst>
      <p:ext uri="{BB962C8B-B14F-4D97-AF65-F5344CB8AC3E}">
        <p14:creationId xmlns:p14="http://schemas.microsoft.com/office/powerpoint/2010/main" val="3564679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88" y="642938"/>
            <a:ext cx="8358187" cy="5337175"/>
          </a:xfrm>
          <a:prstGeom prst="rect">
            <a:avLst/>
          </a:prstGeom>
        </p:spPr>
        <p:txBody>
          <a:bodyPr>
            <a:spAutoFit/>
          </a:bodyPr>
          <a:lstStyle/>
          <a:p>
            <a:pPr marL="457200" indent="-457200" algn="ctr" eaLnBrk="0" hangingPunct="0">
              <a:spcBef>
                <a:spcPct val="20000"/>
              </a:spcBef>
              <a:defRPr/>
            </a:pPr>
            <a:endParaRPr lang="es-ES" sz="2400" kern="0" dirty="0">
              <a:solidFill>
                <a:srgbClr val="0070C0"/>
              </a:solidFill>
              <a:latin typeface="Arial" pitchFamily="34" charset="0"/>
              <a:cs typeface="Arial" pitchFamily="34" charset="0"/>
            </a:endParaRPr>
          </a:p>
          <a:p>
            <a:pPr marL="457200" indent="-457200" algn="ctr" eaLnBrk="0" hangingPunct="0">
              <a:spcBef>
                <a:spcPct val="20000"/>
              </a:spcBef>
              <a:defRPr/>
            </a:pPr>
            <a:endParaRPr lang="es-ES" sz="2400" kern="0" dirty="0">
              <a:solidFill>
                <a:srgbClr val="0070C0"/>
              </a:solidFill>
              <a:latin typeface="Arial" pitchFamily="34" charset="0"/>
              <a:cs typeface="Arial" pitchFamily="34" charset="0"/>
            </a:endParaRPr>
          </a:p>
          <a:p>
            <a:pPr marL="457200" indent="-457200" algn="ctr" eaLnBrk="0" hangingPunct="0">
              <a:spcBef>
                <a:spcPct val="20000"/>
              </a:spcBef>
              <a:defRPr/>
            </a:pPr>
            <a:endParaRPr lang="es-ES" sz="2400" kern="0" dirty="0">
              <a:solidFill>
                <a:srgbClr val="0070C0"/>
              </a:solidFill>
              <a:latin typeface="Arial" pitchFamily="34" charset="0"/>
              <a:cs typeface="Arial" pitchFamily="34" charset="0"/>
            </a:endParaRPr>
          </a:p>
          <a:p>
            <a:pPr marL="457200" indent="-457200" algn="ctr" eaLnBrk="0" hangingPunct="0">
              <a:spcBef>
                <a:spcPct val="20000"/>
              </a:spcBef>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ES" kern="0" dirty="0">
              <a:solidFill>
                <a:srgbClr val="0070C0"/>
              </a:solidFill>
              <a:latin typeface="Arial" pitchFamily="34" charset="0"/>
              <a:cs typeface="Arial" pitchFamily="34" charset="0"/>
            </a:endParaRPr>
          </a:p>
          <a:p>
            <a:pPr marL="457200" indent="-457200" algn="ctr" eaLnBrk="0" hangingPunct="0">
              <a:spcBef>
                <a:spcPct val="20000"/>
              </a:spcBef>
              <a:defRPr/>
            </a:pPr>
            <a:r>
              <a:rPr lang="es-ES" kern="0" dirty="0">
                <a:solidFill>
                  <a:srgbClr val="0070C0"/>
                </a:solidFill>
                <a:latin typeface="Arial" pitchFamily="34" charset="0"/>
                <a:cs typeface="Arial" pitchFamily="34" charset="0"/>
              </a:rPr>
              <a:t>	</a:t>
            </a:r>
            <a:endParaRPr lang="es-ES" dirty="0">
              <a:solidFill>
                <a:srgbClr val="0070C0"/>
              </a:solidFill>
            </a:endParaRPr>
          </a:p>
        </p:txBody>
      </p:sp>
      <p:sp>
        <p:nvSpPr>
          <p:cNvPr id="33795" name="2 Título"/>
          <p:cNvSpPr>
            <a:spLocks noGrp="1"/>
          </p:cNvSpPr>
          <p:nvPr>
            <p:ph type="ctrTitle"/>
          </p:nvPr>
        </p:nvSpPr>
        <p:spPr>
          <a:xfrm>
            <a:off x="285750" y="404664"/>
            <a:ext cx="8501063" cy="864096"/>
          </a:xfrm>
        </p:spPr>
        <p:txBody>
          <a:bodyPr>
            <a:normAutofit fontScale="90000"/>
          </a:bodyPr>
          <a:lstStyle/>
          <a:p>
            <a:r>
              <a:rPr lang="es-ES" sz="3200" b="1" i="1" dirty="0" smtClean="0">
                <a:solidFill>
                  <a:schemeClr val="tx1"/>
                </a:solidFill>
                <a:latin typeface="Arial" charset="0"/>
                <a:cs typeface="Arial" charset="0"/>
              </a:rPr>
              <a:t/>
            </a:r>
            <a:br>
              <a:rPr lang="es-ES" sz="3200" b="1" i="1" dirty="0" smtClean="0">
                <a:solidFill>
                  <a:schemeClr val="tx1"/>
                </a:solidFill>
                <a:latin typeface="Arial" charset="0"/>
                <a:cs typeface="Arial" charset="0"/>
              </a:rPr>
            </a:br>
            <a:r>
              <a:rPr lang="es-ES" sz="3200" b="1" i="1" dirty="0" smtClean="0">
                <a:solidFill>
                  <a:schemeClr val="tx1"/>
                </a:solidFill>
                <a:latin typeface="Arial" charset="0"/>
                <a:cs typeface="Arial" charset="0"/>
              </a:rPr>
              <a:t/>
            </a:r>
            <a:br>
              <a:rPr lang="es-ES" sz="3200" b="1" i="1" dirty="0" smtClean="0">
                <a:solidFill>
                  <a:schemeClr val="tx1"/>
                </a:solidFill>
                <a:latin typeface="Arial" charset="0"/>
                <a:cs typeface="Arial" charset="0"/>
              </a:rPr>
            </a:br>
            <a:r>
              <a:rPr lang="es-ES" sz="3200" b="1" i="1" dirty="0">
                <a:solidFill>
                  <a:schemeClr val="tx1"/>
                </a:solidFill>
                <a:latin typeface="Arial" charset="0"/>
                <a:cs typeface="Arial" charset="0"/>
              </a:rPr>
              <a:t/>
            </a:r>
            <a:br>
              <a:rPr lang="es-ES" sz="3200" b="1" i="1" dirty="0">
                <a:solidFill>
                  <a:schemeClr val="tx1"/>
                </a:solidFill>
                <a:latin typeface="Arial" charset="0"/>
                <a:cs typeface="Arial" charset="0"/>
              </a:rPr>
            </a:br>
            <a:r>
              <a:rPr lang="es-ES" sz="3600" b="1" i="1" dirty="0" smtClean="0">
                <a:solidFill>
                  <a:schemeClr val="tx1"/>
                </a:solidFill>
                <a:latin typeface="Arial" charset="0"/>
                <a:cs typeface="Arial" charset="0"/>
              </a:rPr>
              <a:t>REGISTRO DE LA ATENCIÓN INDIVIDUAL Y COLECTIVA</a:t>
            </a:r>
            <a:r>
              <a:rPr lang="es-ES" sz="3200" b="1" i="1" dirty="0">
                <a:solidFill>
                  <a:schemeClr val="tx1"/>
                </a:solidFill>
                <a:latin typeface="Arial" charset="0"/>
                <a:cs typeface="Arial" charset="0"/>
              </a:rPr>
              <a:t/>
            </a:r>
            <a:br>
              <a:rPr lang="es-ES" sz="3200" b="1" i="1" dirty="0">
                <a:solidFill>
                  <a:schemeClr val="tx1"/>
                </a:solidFill>
                <a:latin typeface="Arial" charset="0"/>
                <a:cs typeface="Arial" charset="0"/>
              </a:rPr>
            </a:br>
            <a:endParaRPr lang="es-ES" sz="4000" b="1" i="1" dirty="0" smtClean="0">
              <a:solidFill>
                <a:schemeClr val="tx1"/>
              </a:solidFill>
              <a:latin typeface="Arial" charset="0"/>
              <a:cs typeface="Arial" charset="0"/>
            </a:endParaRPr>
          </a:p>
        </p:txBody>
      </p:sp>
      <p:sp>
        <p:nvSpPr>
          <p:cNvPr id="33796" name="4 Subtítulo"/>
          <p:cNvSpPr>
            <a:spLocks noGrp="1"/>
          </p:cNvSpPr>
          <p:nvPr>
            <p:ph type="subTitle" idx="1"/>
          </p:nvPr>
        </p:nvSpPr>
        <p:spPr>
          <a:xfrm>
            <a:off x="642938" y="1357313"/>
            <a:ext cx="7572375" cy="4735983"/>
          </a:xfrm>
        </p:spPr>
        <p:txBody>
          <a:bodyPr/>
          <a:lstStyle/>
          <a:p>
            <a:pPr algn="just"/>
            <a:endParaRPr lang="es-MX" dirty="0" smtClean="0">
              <a:solidFill>
                <a:srgbClr val="002060"/>
              </a:solidFill>
              <a:latin typeface="Arial" charset="0"/>
              <a:cs typeface="Arial" charset="0"/>
            </a:endParaRPr>
          </a:p>
          <a:p>
            <a:pPr algn="just"/>
            <a:r>
              <a:rPr lang="es-MX" dirty="0" smtClean="0">
                <a:solidFill>
                  <a:srgbClr val="002060"/>
                </a:solidFill>
                <a:latin typeface="Arial" charset="0"/>
                <a:cs typeface="Arial" charset="0"/>
              </a:rPr>
              <a:t>Registro Individual de Prestación de Servicios – RIPS</a:t>
            </a:r>
          </a:p>
          <a:p>
            <a:pPr algn="just"/>
            <a:endParaRPr lang="es-MX" dirty="0" smtClean="0">
              <a:solidFill>
                <a:srgbClr val="002060"/>
              </a:solidFill>
              <a:latin typeface="Arial" charset="0"/>
              <a:cs typeface="Arial" charset="0"/>
            </a:endParaRPr>
          </a:p>
          <a:p>
            <a:pPr algn="just"/>
            <a:r>
              <a:rPr lang="es-MX" dirty="0" smtClean="0">
                <a:solidFill>
                  <a:srgbClr val="002060"/>
                </a:solidFill>
                <a:latin typeface="Arial" charset="0"/>
                <a:cs typeface="Arial" charset="0"/>
              </a:rPr>
              <a:t>Armonización con la Codificación Internacional de Enfermedades - CIE-10</a:t>
            </a:r>
          </a:p>
          <a:p>
            <a:pPr algn="just"/>
            <a:endParaRPr lang="es-MX" dirty="0" smtClean="0">
              <a:solidFill>
                <a:srgbClr val="002060"/>
              </a:solidFill>
              <a:latin typeface="Arial" charset="0"/>
              <a:cs typeface="Arial" charset="0"/>
            </a:endParaRPr>
          </a:p>
          <a:p>
            <a:pPr algn="just"/>
            <a:r>
              <a:rPr lang="es-MX" dirty="0" smtClean="0">
                <a:solidFill>
                  <a:srgbClr val="002060"/>
                </a:solidFill>
                <a:latin typeface="Arial" charset="0"/>
                <a:cs typeface="Arial" charset="0"/>
              </a:rPr>
              <a:t>Indicadores en Salud</a:t>
            </a:r>
          </a:p>
        </p:txBody>
      </p:sp>
    </p:spTree>
    <p:extLst>
      <p:ext uri="{BB962C8B-B14F-4D97-AF65-F5344CB8AC3E}">
        <p14:creationId xmlns:p14="http://schemas.microsoft.com/office/powerpoint/2010/main" val="3271518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655255"/>
            <a:ext cx="8358187" cy="5337175"/>
          </a:xfrm>
          <a:prstGeom prst="rect">
            <a:avLst/>
          </a:prstGeom>
        </p:spPr>
        <p:txBody>
          <a:bodyPr>
            <a:spAutoFit/>
          </a:bodyPr>
          <a:lstStyle/>
          <a:p>
            <a:pPr marL="457200" indent="-457200" algn="ctr" eaLnBrk="0" hangingPunct="0">
              <a:spcBef>
                <a:spcPct val="20000"/>
              </a:spcBef>
              <a:defRPr/>
            </a:pPr>
            <a:endParaRPr lang="es-ES" sz="2400" kern="0" dirty="0">
              <a:solidFill>
                <a:srgbClr val="0070C0"/>
              </a:solidFill>
              <a:latin typeface="Arial" pitchFamily="34" charset="0"/>
              <a:cs typeface="Arial" pitchFamily="34" charset="0"/>
            </a:endParaRPr>
          </a:p>
          <a:p>
            <a:pPr marL="457200" indent="-457200" algn="ctr" eaLnBrk="0" hangingPunct="0">
              <a:spcBef>
                <a:spcPct val="20000"/>
              </a:spcBef>
              <a:defRPr/>
            </a:pPr>
            <a:endParaRPr lang="es-ES" sz="2400" kern="0" dirty="0">
              <a:solidFill>
                <a:srgbClr val="0070C0"/>
              </a:solidFill>
              <a:latin typeface="Arial" pitchFamily="34" charset="0"/>
              <a:cs typeface="Arial" pitchFamily="34" charset="0"/>
            </a:endParaRPr>
          </a:p>
          <a:p>
            <a:pPr marL="457200" indent="-457200" algn="ctr" eaLnBrk="0" hangingPunct="0">
              <a:spcBef>
                <a:spcPct val="20000"/>
              </a:spcBef>
              <a:defRPr/>
            </a:pPr>
            <a:endParaRPr lang="es-ES" sz="2400" kern="0" dirty="0">
              <a:solidFill>
                <a:srgbClr val="0070C0"/>
              </a:solidFill>
              <a:latin typeface="Arial" pitchFamily="34" charset="0"/>
              <a:cs typeface="Arial" pitchFamily="34" charset="0"/>
            </a:endParaRPr>
          </a:p>
          <a:p>
            <a:pPr marL="457200" indent="-457200" algn="ctr" eaLnBrk="0" hangingPunct="0">
              <a:spcBef>
                <a:spcPct val="20000"/>
              </a:spcBef>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ES" kern="0" dirty="0">
              <a:solidFill>
                <a:srgbClr val="0070C0"/>
              </a:solidFill>
              <a:latin typeface="Arial" pitchFamily="34" charset="0"/>
              <a:cs typeface="Arial" pitchFamily="34" charset="0"/>
            </a:endParaRPr>
          </a:p>
          <a:p>
            <a:pPr marL="457200" indent="-457200" algn="ctr" eaLnBrk="0" hangingPunct="0">
              <a:spcBef>
                <a:spcPct val="20000"/>
              </a:spcBef>
              <a:defRPr/>
            </a:pPr>
            <a:r>
              <a:rPr lang="es-ES" kern="0" dirty="0">
                <a:solidFill>
                  <a:srgbClr val="0070C0"/>
                </a:solidFill>
                <a:latin typeface="Arial" pitchFamily="34" charset="0"/>
                <a:cs typeface="Arial" pitchFamily="34" charset="0"/>
              </a:rPr>
              <a:t>	</a:t>
            </a:r>
            <a:endParaRPr lang="es-ES" dirty="0">
              <a:solidFill>
                <a:srgbClr val="0070C0"/>
              </a:solidFill>
            </a:endParaRPr>
          </a:p>
        </p:txBody>
      </p:sp>
      <p:sp>
        <p:nvSpPr>
          <p:cNvPr id="33795" name="2 Título"/>
          <p:cNvSpPr>
            <a:spLocks noGrp="1"/>
          </p:cNvSpPr>
          <p:nvPr>
            <p:ph type="ctrTitle"/>
          </p:nvPr>
        </p:nvSpPr>
        <p:spPr>
          <a:xfrm>
            <a:off x="285750" y="116632"/>
            <a:ext cx="8501063" cy="864096"/>
          </a:xfrm>
        </p:spPr>
        <p:txBody>
          <a:bodyPr/>
          <a:lstStyle/>
          <a:p>
            <a:r>
              <a:rPr lang="es-ES" sz="4000" b="1" i="1" dirty="0" smtClean="0">
                <a:solidFill>
                  <a:schemeClr val="tx1"/>
                </a:solidFill>
                <a:latin typeface="Arial" charset="0"/>
                <a:cs typeface="Arial" charset="0"/>
              </a:rPr>
              <a:t>RUTA DE ATENCIÓN</a:t>
            </a:r>
          </a:p>
        </p:txBody>
      </p:sp>
      <p:sp>
        <p:nvSpPr>
          <p:cNvPr id="33796" name="4 Subtítulo"/>
          <p:cNvSpPr>
            <a:spLocks noGrp="1"/>
          </p:cNvSpPr>
          <p:nvPr>
            <p:ph type="subTitle" idx="1"/>
          </p:nvPr>
        </p:nvSpPr>
        <p:spPr>
          <a:xfrm>
            <a:off x="642938" y="1357313"/>
            <a:ext cx="7572375" cy="4735983"/>
          </a:xfrm>
        </p:spPr>
        <p:txBody>
          <a:bodyPr/>
          <a:lstStyle/>
          <a:p>
            <a:pPr algn="just"/>
            <a:endParaRPr lang="es-MX" dirty="0" smtClean="0">
              <a:solidFill>
                <a:srgbClr val="002060"/>
              </a:solidFill>
              <a:latin typeface="Arial" charset="0"/>
              <a:cs typeface="Arial" charset="0"/>
            </a:endParaRPr>
          </a:p>
        </p:txBody>
      </p:sp>
      <p:pic>
        <p:nvPicPr>
          <p:cNvPr id="5" name="4 Imagen"/>
          <p:cNvPicPr/>
          <p:nvPr/>
        </p:nvPicPr>
        <p:blipFill>
          <a:blip r:embed="rId3"/>
          <a:srcRect/>
          <a:stretch>
            <a:fillRect/>
          </a:stretch>
        </p:blipFill>
        <p:spPr bwMode="auto">
          <a:xfrm>
            <a:off x="395536" y="980728"/>
            <a:ext cx="8568952" cy="4896544"/>
          </a:xfrm>
          <a:prstGeom prst="rect">
            <a:avLst/>
          </a:prstGeom>
          <a:noFill/>
          <a:ln w="9525">
            <a:noFill/>
            <a:miter lim="800000"/>
            <a:headEnd/>
            <a:tailEnd/>
          </a:ln>
        </p:spPr>
      </p:pic>
    </p:spTree>
    <p:extLst>
      <p:ext uri="{BB962C8B-B14F-4D97-AF65-F5344CB8AC3E}">
        <p14:creationId xmlns:p14="http://schemas.microsoft.com/office/powerpoint/2010/main" val="1516623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88" y="642938"/>
            <a:ext cx="8358187" cy="5337175"/>
          </a:xfrm>
          <a:prstGeom prst="rect">
            <a:avLst/>
          </a:prstGeom>
        </p:spPr>
        <p:txBody>
          <a:bodyPr>
            <a:spAutoFit/>
          </a:bodyPr>
          <a:lstStyle/>
          <a:p>
            <a:pPr marL="457200" indent="-457200" algn="ctr" eaLnBrk="0" hangingPunct="0">
              <a:spcBef>
                <a:spcPct val="20000"/>
              </a:spcBef>
              <a:defRPr/>
            </a:pPr>
            <a:endParaRPr lang="es-ES" sz="2400" kern="0" dirty="0">
              <a:solidFill>
                <a:srgbClr val="0070C0"/>
              </a:solidFill>
              <a:latin typeface="Arial" pitchFamily="34" charset="0"/>
              <a:cs typeface="Arial" pitchFamily="34" charset="0"/>
            </a:endParaRPr>
          </a:p>
          <a:p>
            <a:pPr marL="457200" indent="-457200" algn="ctr" eaLnBrk="0" hangingPunct="0">
              <a:spcBef>
                <a:spcPct val="20000"/>
              </a:spcBef>
              <a:defRPr/>
            </a:pPr>
            <a:endParaRPr lang="es-ES" sz="2400" kern="0" dirty="0">
              <a:solidFill>
                <a:srgbClr val="0070C0"/>
              </a:solidFill>
              <a:latin typeface="Arial" pitchFamily="34" charset="0"/>
              <a:cs typeface="Arial" pitchFamily="34" charset="0"/>
            </a:endParaRPr>
          </a:p>
          <a:p>
            <a:pPr marL="457200" indent="-457200" algn="ctr" eaLnBrk="0" hangingPunct="0">
              <a:spcBef>
                <a:spcPct val="20000"/>
              </a:spcBef>
              <a:defRPr/>
            </a:pPr>
            <a:endParaRPr lang="es-ES" sz="2400" kern="0" dirty="0">
              <a:solidFill>
                <a:srgbClr val="0070C0"/>
              </a:solidFill>
              <a:latin typeface="Arial" pitchFamily="34" charset="0"/>
              <a:cs typeface="Arial" pitchFamily="34" charset="0"/>
            </a:endParaRPr>
          </a:p>
          <a:p>
            <a:pPr marL="457200" indent="-457200" algn="ctr" eaLnBrk="0" hangingPunct="0">
              <a:spcBef>
                <a:spcPct val="20000"/>
              </a:spcBef>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MX" kern="0" dirty="0">
              <a:solidFill>
                <a:srgbClr val="0070C0"/>
              </a:solidFill>
              <a:latin typeface="Arial" pitchFamily="34" charset="0"/>
              <a:cs typeface="Arial" pitchFamily="34" charset="0"/>
            </a:endParaRPr>
          </a:p>
          <a:p>
            <a:pPr marL="457200" indent="-457200" algn="ctr" eaLnBrk="0" hangingPunct="0">
              <a:spcBef>
                <a:spcPct val="20000"/>
              </a:spcBef>
              <a:buFontTx/>
              <a:buAutoNum type="arabicPeriod"/>
              <a:defRPr/>
            </a:pPr>
            <a:endParaRPr lang="es-ES" kern="0" dirty="0">
              <a:solidFill>
                <a:srgbClr val="0070C0"/>
              </a:solidFill>
              <a:latin typeface="Arial" pitchFamily="34" charset="0"/>
              <a:cs typeface="Arial" pitchFamily="34" charset="0"/>
            </a:endParaRPr>
          </a:p>
          <a:p>
            <a:pPr marL="457200" indent="-457200" algn="ctr" eaLnBrk="0" hangingPunct="0">
              <a:spcBef>
                <a:spcPct val="20000"/>
              </a:spcBef>
              <a:defRPr/>
            </a:pPr>
            <a:r>
              <a:rPr lang="es-ES" kern="0" dirty="0">
                <a:solidFill>
                  <a:srgbClr val="0070C0"/>
                </a:solidFill>
                <a:latin typeface="Arial" pitchFamily="34" charset="0"/>
                <a:cs typeface="Arial" pitchFamily="34" charset="0"/>
              </a:rPr>
              <a:t>	</a:t>
            </a:r>
            <a:endParaRPr lang="es-ES" dirty="0">
              <a:solidFill>
                <a:srgbClr val="0070C0"/>
              </a:solidFill>
            </a:endParaRPr>
          </a:p>
        </p:txBody>
      </p:sp>
      <p:sp>
        <p:nvSpPr>
          <p:cNvPr id="33795" name="2 Título"/>
          <p:cNvSpPr>
            <a:spLocks noGrp="1"/>
          </p:cNvSpPr>
          <p:nvPr>
            <p:ph type="ctrTitle"/>
          </p:nvPr>
        </p:nvSpPr>
        <p:spPr>
          <a:xfrm>
            <a:off x="285750" y="404664"/>
            <a:ext cx="8501063" cy="864096"/>
          </a:xfrm>
        </p:spPr>
        <p:txBody>
          <a:bodyPr>
            <a:normAutofit fontScale="90000"/>
          </a:bodyPr>
          <a:lstStyle/>
          <a:p>
            <a:r>
              <a:rPr lang="es-ES" sz="3200" b="1" i="1" dirty="0" smtClean="0">
                <a:solidFill>
                  <a:schemeClr val="tx1"/>
                </a:solidFill>
                <a:latin typeface="Arial" charset="0"/>
                <a:cs typeface="Arial" charset="0"/>
              </a:rPr>
              <a:t/>
            </a:r>
            <a:br>
              <a:rPr lang="es-ES" sz="3200" b="1" i="1" dirty="0" smtClean="0">
                <a:solidFill>
                  <a:schemeClr val="tx1"/>
                </a:solidFill>
                <a:latin typeface="Arial" charset="0"/>
                <a:cs typeface="Arial" charset="0"/>
              </a:rPr>
            </a:br>
            <a:r>
              <a:rPr lang="es-ES" sz="3200" b="1" i="1" dirty="0" smtClean="0">
                <a:solidFill>
                  <a:schemeClr val="tx1"/>
                </a:solidFill>
                <a:latin typeface="Arial" charset="0"/>
                <a:cs typeface="Arial" charset="0"/>
              </a:rPr>
              <a:t/>
            </a:r>
            <a:br>
              <a:rPr lang="es-ES" sz="3200" b="1" i="1" dirty="0" smtClean="0">
                <a:solidFill>
                  <a:schemeClr val="tx1"/>
                </a:solidFill>
                <a:latin typeface="Arial" charset="0"/>
                <a:cs typeface="Arial" charset="0"/>
              </a:rPr>
            </a:br>
            <a:endParaRPr lang="es-ES" sz="4000" b="1" i="1" dirty="0" smtClean="0">
              <a:solidFill>
                <a:schemeClr val="tx1"/>
              </a:solidFill>
              <a:latin typeface="Arial" charset="0"/>
              <a:cs typeface="Arial" charset="0"/>
            </a:endParaRPr>
          </a:p>
        </p:txBody>
      </p:sp>
      <p:sp>
        <p:nvSpPr>
          <p:cNvPr id="33796" name="4 Subtítulo"/>
          <p:cNvSpPr>
            <a:spLocks noGrp="1"/>
          </p:cNvSpPr>
          <p:nvPr>
            <p:ph type="subTitle" idx="1"/>
          </p:nvPr>
        </p:nvSpPr>
        <p:spPr>
          <a:xfrm>
            <a:off x="642938" y="332656"/>
            <a:ext cx="7572375" cy="5760641"/>
          </a:xfrm>
        </p:spPr>
        <p:txBody>
          <a:bodyPr/>
          <a:lstStyle/>
          <a:p>
            <a:pPr fontAlgn="ctr"/>
            <a:r>
              <a:rPr lang="es-CO" sz="2400" b="1" dirty="0" smtClean="0"/>
              <a:t>Resultado de la construcción  </a:t>
            </a:r>
            <a:r>
              <a:rPr lang="es-CO" sz="2400" b="1" dirty="0"/>
              <a:t>con la </a:t>
            </a:r>
            <a:r>
              <a:rPr lang="es-CO" sz="2400" b="1" dirty="0" smtClean="0"/>
              <a:t>colaboración y aporte </a:t>
            </a:r>
            <a:r>
              <a:rPr lang="es-CO" sz="2400" b="1" dirty="0"/>
              <a:t>de: </a:t>
            </a:r>
            <a:r>
              <a:rPr lang="es-CO" sz="2400" b="1" i="1" dirty="0">
                <a:solidFill>
                  <a:schemeClr val="accent6">
                    <a:lumMod val="50000"/>
                  </a:schemeClr>
                </a:solidFill>
              </a:rPr>
              <a:t>Dirección de Prestación de Servicios y Atención Primaria – Subdirección de Prestación de Servicios, Oficina de promoción Social, Oficina de Gestión Territorial – Emergencias y Desastres, Oficina Asesora  de Planeación y Estudios Sectoriales, Dirección de promoción y Prevención: Subdirección de Enfermedades No Trasmisibles,  Dirección de Desarrollo del talento Humano, Dirección de aseguramiento en salud, Riesgos Profesionales y Pensiones,- Subdirección de Administración del Aseguramiento, Dirección de Administración de Fondos de la Protección Social, Financiamiento Sectorial, Dirección </a:t>
            </a:r>
            <a:r>
              <a:rPr lang="es-CO" sz="2400" b="1" i="1" dirty="0" smtClean="0">
                <a:solidFill>
                  <a:schemeClr val="accent6">
                    <a:lumMod val="50000"/>
                  </a:schemeClr>
                </a:solidFill>
              </a:rPr>
              <a:t>Jurídica</a:t>
            </a:r>
            <a:r>
              <a:rPr lang="es-CO" sz="2400" b="1" dirty="0" smtClean="0"/>
              <a:t>.</a:t>
            </a:r>
          </a:p>
          <a:p>
            <a:pPr fontAlgn="ctr"/>
            <a:r>
              <a:rPr lang="es-CO" sz="2400" b="1" dirty="0" smtClean="0"/>
              <a:t>Enero – Julio de 2012</a:t>
            </a:r>
            <a:endParaRPr lang="es-CO" sz="2400" dirty="0"/>
          </a:p>
          <a:p>
            <a:pPr algn="just"/>
            <a:endParaRPr lang="es-MX" sz="2400" dirty="0" smtClean="0">
              <a:solidFill>
                <a:srgbClr val="002060"/>
              </a:solidFill>
              <a:latin typeface="Arial" charset="0"/>
              <a:cs typeface="Arial" charset="0"/>
            </a:endParaRPr>
          </a:p>
        </p:txBody>
      </p:sp>
    </p:spTree>
    <p:extLst>
      <p:ext uri="{BB962C8B-B14F-4D97-AF65-F5344CB8AC3E}">
        <p14:creationId xmlns:p14="http://schemas.microsoft.com/office/powerpoint/2010/main" val="4232174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Título"/>
          <p:cNvSpPr>
            <a:spLocks noGrp="1"/>
          </p:cNvSpPr>
          <p:nvPr>
            <p:ph type="ctrTitle"/>
          </p:nvPr>
        </p:nvSpPr>
        <p:spPr>
          <a:xfrm>
            <a:off x="685800" y="642938"/>
            <a:ext cx="7772400" cy="4572000"/>
          </a:xfrm>
        </p:spPr>
        <p:txBody>
          <a:bodyPr>
            <a:normAutofit fontScale="90000"/>
          </a:bodyPr>
          <a:lstStyle/>
          <a:p>
            <a:r>
              <a:rPr lang="es-MX" sz="6000" b="1" i="1" dirty="0" smtClean="0">
                <a:solidFill>
                  <a:schemeClr val="tx1"/>
                </a:solidFill>
                <a:latin typeface="Arial" charset="0"/>
                <a:cs typeface="Arial" charset="0"/>
              </a:rPr>
              <a:t>PROTOCOLO DE ATENCIÓN INTEGRAL EN SALUD A PERSONAS VICTIMAS</a:t>
            </a:r>
            <a:endParaRPr lang="es-ES" sz="6000" b="1" i="1" dirty="0" smtClean="0">
              <a:solidFill>
                <a:schemeClr val="tx1"/>
              </a:solidFill>
              <a:latin typeface="Arial" charset="0"/>
              <a:cs typeface="Arial" charset="0"/>
            </a:endParaRPr>
          </a:p>
        </p:txBody>
      </p:sp>
    </p:spTree>
    <p:extLst>
      <p:ext uri="{BB962C8B-B14F-4D97-AF65-F5344CB8AC3E}">
        <p14:creationId xmlns:p14="http://schemas.microsoft.com/office/powerpoint/2010/main" val="23636553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Título"/>
          <p:cNvSpPr>
            <a:spLocks noGrp="1"/>
          </p:cNvSpPr>
          <p:nvPr>
            <p:ph type="ctrTitle"/>
          </p:nvPr>
        </p:nvSpPr>
        <p:spPr>
          <a:xfrm>
            <a:off x="214313" y="571500"/>
            <a:ext cx="8715375" cy="5500688"/>
          </a:xfrm>
        </p:spPr>
        <p:txBody>
          <a:bodyPr/>
          <a:lstStyle/>
          <a:p>
            <a:pPr algn="just"/>
            <a:r>
              <a:rPr lang="es-MX" sz="6000" b="1" dirty="0" smtClean="0">
                <a:solidFill>
                  <a:srgbClr val="0070C0"/>
                </a:solidFill>
                <a:latin typeface="Arial" charset="0"/>
                <a:cs typeface="Arial" charset="0"/>
              </a:rPr>
              <a:t/>
            </a:r>
            <a:br>
              <a:rPr lang="es-MX" sz="6000" b="1" dirty="0" smtClean="0">
                <a:solidFill>
                  <a:srgbClr val="0070C0"/>
                </a:solidFill>
                <a:latin typeface="Arial" charset="0"/>
                <a:cs typeface="Arial" charset="0"/>
              </a:rPr>
            </a:br>
            <a:endParaRPr lang="es-ES" sz="6000" b="1" dirty="0" smtClean="0">
              <a:solidFill>
                <a:srgbClr val="0070C0"/>
              </a:solidFill>
              <a:latin typeface="Arial" charset="0"/>
              <a:cs typeface="Arial" charset="0"/>
            </a:endParaRPr>
          </a:p>
        </p:txBody>
      </p:sp>
      <p:sp>
        <p:nvSpPr>
          <p:cNvPr id="3" name="2 Proceso"/>
          <p:cNvSpPr/>
          <p:nvPr/>
        </p:nvSpPr>
        <p:spPr bwMode="auto">
          <a:xfrm>
            <a:off x="488652" y="908720"/>
            <a:ext cx="3494162" cy="857250"/>
          </a:xfrm>
          <a:prstGeom prst="flowChartProcess">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a:lstStyle/>
          <a:p>
            <a:pPr marL="171450" indent="-171450" algn="ctr" eaLnBrk="0" hangingPunct="0">
              <a:lnSpc>
                <a:spcPct val="80000"/>
              </a:lnSpc>
              <a:spcBef>
                <a:spcPct val="20000"/>
              </a:spcBef>
              <a:defRPr/>
            </a:pPr>
            <a:r>
              <a:rPr lang="es-MX" sz="2800" b="1" i="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LEY 1448 DE 2011</a:t>
            </a:r>
            <a:endParaRPr lang="es-MX" sz="2800" b="1" i="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171450" indent="-171450" algn="ctr" eaLnBrk="0" hangingPunct="0">
              <a:lnSpc>
                <a:spcPct val="80000"/>
              </a:lnSpc>
              <a:spcBef>
                <a:spcPct val="20000"/>
              </a:spcBef>
              <a:defRPr/>
            </a:pPr>
            <a:endParaRPr lang="es-ES" sz="2800" i="1" dirty="0">
              <a:solidFill>
                <a:srgbClr val="0000CC"/>
              </a:solidFill>
              <a:latin typeface="Arial" pitchFamily="34" charset="0"/>
              <a:cs typeface="Arial" pitchFamily="34" charset="0"/>
            </a:endParaRPr>
          </a:p>
        </p:txBody>
      </p:sp>
      <p:cxnSp>
        <p:nvCxnSpPr>
          <p:cNvPr id="7" name="6 Conector recto de flecha"/>
          <p:cNvCxnSpPr/>
          <p:nvPr/>
        </p:nvCxnSpPr>
        <p:spPr bwMode="auto">
          <a:xfrm>
            <a:off x="2555776" y="1765970"/>
            <a:ext cx="1008112" cy="1230982"/>
          </a:xfrm>
          <a:prstGeom prst="straightConnector1">
            <a:avLst/>
          </a:prstGeom>
          <a:ln>
            <a:solidFill>
              <a:srgbClr val="0066FF"/>
            </a:solidFill>
            <a:headEnd type="none" w="med" len="med"/>
            <a:tailEnd type="arrow"/>
          </a:ln>
        </p:spPr>
        <p:style>
          <a:lnRef idx="3">
            <a:schemeClr val="accent6"/>
          </a:lnRef>
          <a:fillRef idx="0">
            <a:schemeClr val="accent6"/>
          </a:fillRef>
          <a:effectRef idx="2">
            <a:schemeClr val="accent6"/>
          </a:effectRef>
          <a:fontRef idx="minor">
            <a:schemeClr val="tx1"/>
          </a:fontRef>
        </p:style>
      </p:cxnSp>
      <p:sp>
        <p:nvSpPr>
          <p:cNvPr id="14" name="13 Rectángulo redondeado"/>
          <p:cNvSpPr/>
          <p:nvPr/>
        </p:nvSpPr>
        <p:spPr bwMode="auto">
          <a:xfrm>
            <a:off x="827584" y="2996952"/>
            <a:ext cx="7272808" cy="1107281"/>
          </a:xfrm>
          <a:prstGeom prst="round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a:lstStyle/>
          <a:p>
            <a:pPr marL="171450" indent="-171450" algn="ctr" eaLnBrk="0" hangingPunct="0">
              <a:lnSpc>
                <a:spcPct val="80000"/>
              </a:lnSpc>
              <a:spcBef>
                <a:spcPct val="20000"/>
              </a:spcBef>
              <a:defRPr/>
            </a:pPr>
            <a:r>
              <a:rPr lang="es-ES" sz="2400" b="1" i="1" dirty="0" smtClean="0">
                <a:solidFill>
                  <a:schemeClr val="tx1"/>
                </a:solidFill>
                <a:latin typeface="Arial" pitchFamily="34" charset="0"/>
                <a:cs typeface="Arial" pitchFamily="34" charset="0"/>
              </a:rPr>
              <a:t>PROTOCOLO DE ATENCION INTEGRAL EN SALUD A PERSONAS VICTIMAS DEL CONFLICTO</a:t>
            </a:r>
            <a:endParaRPr lang="es-ES" sz="2400" b="1" i="1" dirty="0">
              <a:solidFill>
                <a:schemeClr val="tx1"/>
              </a:solidFill>
              <a:latin typeface="Arial" pitchFamily="34" charset="0"/>
              <a:cs typeface="Arial" pitchFamily="34" charset="0"/>
            </a:endParaRPr>
          </a:p>
        </p:txBody>
      </p:sp>
      <p:sp>
        <p:nvSpPr>
          <p:cNvPr id="15" name="14 Rectángulo redondeado"/>
          <p:cNvSpPr/>
          <p:nvPr/>
        </p:nvSpPr>
        <p:spPr bwMode="auto">
          <a:xfrm>
            <a:off x="2915817" y="4797152"/>
            <a:ext cx="3600400" cy="917848"/>
          </a:xfrm>
          <a:prstGeom prst="round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a:lstStyle/>
          <a:p>
            <a:pPr marL="171450" indent="-171450" algn="ctr" eaLnBrk="0" hangingPunct="0">
              <a:lnSpc>
                <a:spcPct val="80000"/>
              </a:lnSpc>
              <a:spcBef>
                <a:spcPct val="20000"/>
              </a:spcBef>
              <a:defRPr/>
            </a:pPr>
            <a:r>
              <a:rPr lang="es-MX" sz="2400" b="1" i="1" dirty="0">
                <a:solidFill>
                  <a:schemeClr val="tx1"/>
                </a:solidFill>
                <a:latin typeface="Arial" pitchFamily="34" charset="0"/>
                <a:cs typeface="Arial" pitchFamily="34" charset="0"/>
              </a:rPr>
              <a:t>SISTEMA GENERAL       DE SEGURIDAD SOCIAL EN SALUD</a:t>
            </a:r>
            <a:endParaRPr lang="es-ES" sz="2400" b="1" i="1" dirty="0">
              <a:solidFill>
                <a:schemeClr val="tx1"/>
              </a:solidFill>
              <a:latin typeface="Arial" pitchFamily="34" charset="0"/>
              <a:cs typeface="Arial" pitchFamily="34" charset="0"/>
            </a:endParaRPr>
          </a:p>
          <a:p>
            <a:pPr marL="171450" indent="-171450" algn="ctr" eaLnBrk="0" hangingPunct="0">
              <a:lnSpc>
                <a:spcPct val="80000"/>
              </a:lnSpc>
              <a:spcBef>
                <a:spcPct val="20000"/>
              </a:spcBef>
              <a:defRPr/>
            </a:pPr>
            <a:endParaRPr lang="es-ES" sz="2400" b="1" dirty="0">
              <a:solidFill>
                <a:srgbClr val="0070C0"/>
              </a:solidFill>
              <a:latin typeface="Arial" pitchFamily="34" charset="0"/>
              <a:cs typeface="Arial" pitchFamily="34" charset="0"/>
            </a:endParaRPr>
          </a:p>
        </p:txBody>
      </p:sp>
      <p:sp>
        <p:nvSpPr>
          <p:cNvPr id="10" name="9 Proceso"/>
          <p:cNvSpPr/>
          <p:nvPr/>
        </p:nvSpPr>
        <p:spPr bwMode="auto">
          <a:xfrm>
            <a:off x="5110286" y="908720"/>
            <a:ext cx="3494162" cy="857250"/>
          </a:xfrm>
          <a:prstGeom prst="flowChartProcess">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a:lstStyle/>
          <a:p>
            <a:pPr marL="171450" indent="-171450" algn="ctr" eaLnBrk="0" hangingPunct="0">
              <a:lnSpc>
                <a:spcPct val="80000"/>
              </a:lnSpc>
              <a:spcBef>
                <a:spcPct val="20000"/>
              </a:spcBef>
              <a:defRPr/>
            </a:pPr>
            <a:r>
              <a:rPr lang="es-MX" sz="2800" b="1" i="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DECRETO 4800 DE 2011</a:t>
            </a:r>
            <a:endParaRPr lang="es-MX" sz="2800" b="1" i="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171450" indent="-171450" algn="ctr" eaLnBrk="0" hangingPunct="0">
              <a:lnSpc>
                <a:spcPct val="80000"/>
              </a:lnSpc>
              <a:spcBef>
                <a:spcPct val="20000"/>
              </a:spcBef>
              <a:defRPr/>
            </a:pPr>
            <a:endParaRPr lang="es-ES" sz="2800" dirty="0">
              <a:solidFill>
                <a:schemeClr val="tx1"/>
              </a:solidFill>
              <a:latin typeface="Arial" pitchFamily="34" charset="0"/>
              <a:cs typeface="Arial" pitchFamily="34" charset="0"/>
            </a:endParaRPr>
          </a:p>
        </p:txBody>
      </p:sp>
      <p:cxnSp>
        <p:nvCxnSpPr>
          <p:cNvPr id="11" name="10 Conector recto de flecha"/>
          <p:cNvCxnSpPr/>
          <p:nvPr/>
        </p:nvCxnSpPr>
        <p:spPr bwMode="auto">
          <a:xfrm flipH="1">
            <a:off x="5364088" y="1765970"/>
            <a:ext cx="1152129" cy="1230982"/>
          </a:xfrm>
          <a:prstGeom prst="straightConnector1">
            <a:avLst/>
          </a:prstGeom>
          <a:ln>
            <a:solidFill>
              <a:srgbClr val="0066FF"/>
            </a:solidFill>
            <a:headEnd type="none" w="med" len="med"/>
            <a:tailEnd type="arrow"/>
          </a:ln>
        </p:spPr>
        <p:style>
          <a:lnRef idx="3">
            <a:schemeClr val="accent6"/>
          </a:lnRef>
          <a:fillRef idx="0">
            <a:schemeClr val="accent6"/>
          </a:fillRef>
          <a:effectRef idx="2">
            <a:schemeClr val="accent6"/>
          </a:effectRef>
          <a:fontRef idx="minor">
            <a:schemeClr val="tx1"/>
          </a:fontRef>
        </p:style>
      </p:cxnSp>
      <p:cxnSp>
        <p:nvCxnSpPr>
          <p:cNvPr id="26" name="25 Conector recto de flecha"/>
          <p:cNvCxnSpPr/>
          <p:nvPr/>
        </p:nvCxnSpPr>
        <p:spPr bwMode="auto">
          <a:xfrm>
            <a:off x="4499992" y="4104233"/>
            <a:ext cx="0" cy="692919"/>
          </a:xfrm>
          <a:prstGeom prst="straightConnector1">
            <a:avLst/>
          </a:prstGeom>
          <a:ln>
            <a:solidFill>
              <a:srgbClr val="0066FF"/>
            </a:solidFill>
            <a:headEnd type="none" w="med" len="med"/>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5760573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Título"/>
          <p:cNvSpPr>
            <a:spLocks noGrp="1"/>
          </p:cNvSpPr>
          <p:nvPr>
            <p:ph type="ctrTitle"/>
          </p:nvPr>
        </p:nvSpPr>
        <p:spPr>
          <a:xfrm>
            <a:off x="214313" y="571500"/>
            <a:ext cx="8715375" cy="5500688"/>
          </a:xfrm>
        </p:spPr>
        <p:txBody>
          <a:bodyPr/>
          <a:lstStyle/>
          <a:p>
            <a:pPr algn="just"/>
            <a:r>
              <a:rPr lang="es-MX" sz="6000" b="1" dirty="0" smtClean="0">
                <a:solidFill>
                  <a:srgbClr val="0070C0"/>
                </a:solidFill>
                <a:latin typeface="Arial" charset="0"/>
                <a:cs typeface="Arial" charset="0"/>
              </a:rPr>
              <a:t/>
            </a:r>
            <a:br>
              <a:rPr lang="es-MX" sz="6000" b="1" dirty="0" smtClean="0">
                <a:solidFill>
                  <a:srgbClr val="0070C0"/>
                </a:solidFill>
                <a:latin typeface="Arial" charset="0"/>
                <a:cs typeface="Arial" charset="0"/>
              </a:rPr>
            </a:br>
            <a:endParaRPr lang="es-ES" sz="6000" b="1" dirty="0" smtClean="0">
              <a:solidFill>
                <a:srgbClr val="0070C0"/>
              </a:solidFill>
              <a:latin typeface="Arial" charset="0"/>
              <a:cs typeface="Arial"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548681"/>
            <a:ext cx="8064896" cy="5040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84641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Título"/>
          <p:cNvSpPr>
            <a:spLocks noGrp="1"/>
          </p:cNvSpPr>
          <p:nvPr>
            <p:ph type="ctrTitle" idx="4294967295"/>
          </p:nvPr>
        </p:nvSpPr>
        <p:spPr>
          <a:xfrm>
            <a:off x="400000" y="642938"/>
            <a:ext cx="7772400" cy="5143500"/>
          </a:xfrm>
        </p:spPr>
        <p:txBody>
          <a:bodyPr>
            <a:normAutofit fontScale="90000"/>
          </a:bodyPr>
          <a:lstStyle/>
          <a:p>
            <a:pPr marL="457200" indent="-457200" algn="l">
              <a:buFont typeface="Arial" pitchFamily="34" charset="0"/>
              <a:buChar char="•"/>
            </a:pPr>
            <a:r>
              <a:rPr lang="es-CO" sz="2800" b="1" dirty="0" smtClean="0">
                <a:solidFill>
                  <a:schemeClr val="tx1"/>
                </a:solidFill>
                <a:latin typeface="Arial" charset="0"/>
                <a:cs typeface="Arial" charset="0"/>
              </a:rPr>
              <a:t/>
            </a:r>
            <a:br>
              <a:rPr lang="es-CO" sz="2800" b="1" dirty="0" smtClean="0">
                <a:solidFill>
                  <a:schemeClr val="tx1"/>
                </a:solidFill>
                <a:latin typeface="Arial" charset="0"/>
                <a:cs typeface="Arial" charset="0"/>
              </a:rPr>
            </a:br>
            <a:r>
              <a:rPr lang="es-CO" sz="2800" b="1" dirty="0">
                <a:solidFill>
                  <a:schemeClr val="tx1"/>
                </a:solidFill>
                <a:latin typeface="Arial" charset="0"/>
                <a:cs typeface="Arial" charset="0"/>
              </a:rPr>
              <a:t/>
            </a:r>
            <a:br>
              <a:rPr lang="es-CO" sz="2800" b="1" dirty="0">
                <a:solidFill>
                  <a:schemeClr val="tx1"/>
                </a:solidFill>
                <a:latin typeface="Arial" charset="0"/>
                <a:cs typeface="Arial" charset="0"/>
              </a:rPr>
            </a:br>
            <a:r>
              <a:rPr lang="es-CO" sz="2800" b="1" dirty="0" smtClean="0">
                <a:solidFill>
                  <a:schemeClr val="tx1"/>
                </a:solidFill>
                <a:latin typeface="Arial" charset="0"/>
                <a:cs typeface="Arial" charset="0"/>
              </a:rPr>
              <a:t/>
            </a:r>
            <a:br>
              <a:rPr lang="es-CO" sz="2800" b="1" dirty="0" smtClean="0">
                <a:solidFill>
                  <a:schemeClr val="tx1"/>
                </a:solidFill>
                <a:latin typeface="Arial" charset="0"/>
                <a:cs typeface="Arial" charset="0"/>
              </a:rPr>
            </a:br>
            <a:r>
              <a:rPr lang="es-CO" sz="2800" b="1" dirty="0">
                <a:solidFill>
                  <a:schemeClr val="tx1"/>
                </a:solidFill>
                <a:latin typeface="Arial" charset="0"/>
                <a:cs typeface="Arial" charset="0"/>
              </a:rPr>
              <a:t/>
            </a:r>
            <a:br>
              <a:rPr lang="es-CO" sz="2800" b="1" dirty="0">
                <a:solidFill>
                  <a:schemeClr val="tx1"/>
                </a:solidFill>
                <a:latin typeface="Arial" charset="0"/>
                <a:cs typeface="Arial" charset="0"/>
              </a:rPr>
            </a:br>
            <a:r>
              <a:rPr lang="es-CO" sz="2800" b="1" dirty="0" smtClean="0">
                <a:solidFill>
                  <a:schemeClr val="tx1"/>
                </a:solidFill>
                <a:latin typeface="Arial" charset="0"/>
                <a:cs typeface="Arial" charset="0"/>
              </a:rPr>
              <a:t/>
            </a:r>
            <a:br>
              <a:rPr lang="es-CO" sz="2800" b="1" dirty="0" smtClean="0">
                <a:solidFill>
                  <a:schemeClr val="tx1"/>
                </a:solidFill>
                <a:latin typeface="Arial" charset="0"/>
                <a:cs typeface="Arial" charset="0"/>
              </a:rPr>
            </a:br>
            <a:r>
              <a:rPr lang="es-CO" sz="2800" b="1" dirty="0">
                <a:solidFill>
                  <a:schemeClr val="tx1"/>
                </a:solidFill>
                <a:latin typeface="Arial" charset="0"/>
                <a:cs typeface="Arial" charset="0"/>
              </a:rPr>
              <a:t/>
            </a:r>
            <a:br>
              <a:rPr lang="es-CO" sz="2800" b="1" dirty="0">
                <a:solidFill>
                  <a:schemeClr val="tx1"/>
                </a:solidFill>
                <a:latin typeface="Arial" charset="0"/>
                <a:cs typeface="Arial" charset="0"/>
              </a:rPr>
            </a:br>
            <a:r>
              <a:rPr lang="es-CO" b="1" i="1" dirty="0" smtClean="0">
                <a:solidFill>
                  <a:schemeClr val="tx1"/>
                </a:solidFill>
                <a:latin typeface="Arial" charset="0"/>
                <a:cs typeface="Arial" charset="0"/>
              </a:rPr>
              <a:t>MARCO NORMATIVO (I)</a:t>
            </a:r>
            <a:br>
              <a:rPr lang="es-CO" b="1" i="1" dirty="0" smtClean="0">
                <a:solidFill>
                  <a:schemeClr val="tx1"/>
                </a:solidFill>
                <a:latin typeface="Arial" charset="0"/>
                <a:cs typeface="Arial" charset="0"/>
              </a:rPr>
            </a:br>
            <a:r>
              <a:rPr lang="es-CO" b="1" dirty="0" smtClean="0">
                <a:solidFill>
                  <a:schemeClr val="tx1"/>
                </a:solidFill>
                <a:latin typeface="Arial" charset="0"/>
                <a:cs typeface="Arial" charset="0"/>
              </a:rPr>
              <a:t/>
            </a:r>
            <a:br>
              <a:rPr lang="es-CO" b="1" dirty="0" smtClean="0">
                <a:solidFill>
                  <a:schemeClr val="tx1"/>
                </a:solidFill>
                <a:latin typeface="Arial" charset="0"/>
                <a:cs typeface="Arial" charset="0"/>
              </a:rPr>
            </a:br>
            <a:r>
              <a:rPr lang="es-CO" sz="3200" dirty="0" smtClean="0">
                <a:solidFill>
                  <a:srgbClr val="002060"/>
                </a:solidFill>
                <a:latin typeface="Arial" charset="0"/>
                <a:cs typeface="Arial" charset="0"/>
              </a:rPr>
              <a:t>Ley 1448 de 2011</a:t>
            </a:r>
            <a:br>
              <a:rPr lang="es-CO" sz="3200" dirty="0" smtClean="0">
                <a:solidFill>
                  <a:srgbClr val="002060"/>
                </a:solidFill>
                <a:latin typeface="Arial" charset="0"/>
                <a:cs typeface="Arial" charset="0"/>
              </a:rPr>
            </a:br>
            <a:r>
              <a:rPr lang="es-CO" sz="3200" dirty="0" smtClean="0">
                <a:solidFill>
                  <a:srgbClr val="002060"/>
                </a:solidFill>
                <a:latin typeface="Arial" charset="0"/>
                <a:cs typeface="Arial" charset="0"/>
              </a:rPr>
              <a:t>Decreto 4800 de 2011</a:t>
            </a:r>
            <a:br>
              <a:rPr lang="es-CO" sz="3200" dirty="0" smtClean="0">
                <a:solidFill>
                  <a:srgbClr val="002060"/>
                </a:solidFill>
                <a:latin typeface="Arial" charset="0"/>
                <a:cs typeface="Arial" charset="0"/>
              </a:rPr>
            </a:br>
            <a:r>
              <a:rPr lang="es-CO" sz="3200" dirty="0" smtClean="0">
                <a:solidFill>
                  <a:srgbClr val="002060"/>
                </a:solidFill>
                <a:latin typeface="Arial" charset="0"/>
                <a:cs typeface="Arial" charset="0"/>
              </a:rPr>
              <a:t>Decreto Ley 4333 de 2011 </a:t>
            </a:r>
            <a:br>
              <a:rPr lang="es-CO" sz="3200" dirty="0" smtClean="0">
                <a:solidFill>
                  <a:srgbClr val="002060"/>
                </a:solidFill>
                <a:latin typeface="Arial" charset="0"/>
                <a:cs typeface="Arial" charset="0"/>
              </a:rPr>
            </a:br>
            <a:r>
              <a:rPr lang="es-CO" sz="3200" dirty="0" smtClean="0">
                <a:solidFill>
                  <a:srgbClr val="002060"/>
                </a:solidFill>
                <a:latin typeface="Arial" charset="0"/>
                <a:cs typeface="Arial" charset="0"/>
              </a:rPr>
              <a:t>Decreto Ley 4334 de 2011</a:t>
            </a:r>
            <a:br>
              <a:rPr lang="es-CO" sz="3200" dirty="0" smtClean="0">
                <a:solidFill>
                  <a:srgbClr val="002060"/>
                </a:solidFill>
                <a:latin typeface="Arial" charset="0"/>
                <a:cs typeface="Arial" charset="0"/>
              </a:rPr>
            </a:br>
            <a:r>
              <a:rPr lang="es-CO" sz="3200" dirty="0" smtClean="0">
                <a:solidFill>
                  <a:srgbClr val="002060"/>
                </a:solidFill>
                <a:latin typeface="Arial" charset="0"/>
                <a:cs typeface="Arial" charset="0"/>
              </a:rPr>
              <a:t>Decreto Ley 4335 de 2011</a:t>
            </a:r>
            <a:br>
              <a:rPr lang="es-CO" sz="3200" dirty="0" smtClean="0">
                <a:solidFill>
                  <a:srgbClr val="002060"/>
                </a:solidFill>
                <a:latin typeface="Arial" charset="0"/>
                <a:cs typeface="Arial" charset="0"/>
              </a:rPr>
            </a:br>
            <a:r>
              <a:rPr lang="es-CO" sz="3200" dirty="0" smtClean="0">
                <a:solidFill>
                  <a:srgbClr val="002060"/>
                </a:solidFill>
                <a:latin typeface="Arial" charset="0"/>
                <a:cs typeface="Arial" charset="0"/>
              </a:rPr>
              <a:t>Ley 387 de 1997</a:t>
            </a:r>
            <a:br>
              <a:rPr lang="es-CO" sz="3200" dirty="0" smtClean="0">
                <a:solidFill>
                  <a:srgbClr val="002060"/>
                </a:solidFill>
                <a:latin typeface="Arial" charset="0"/>
                <a:cs typeface="Arial" charset="0"/>
              </a:rPr>
            </a:br>
            <a:r>
              <a:rPr lang="es-CO" sz="3200" dirty="0" smtClean="0">
                <a:solidFill>
                  <a:srgbClr val="002060"/>
                </a:solidFill>
                <a:latin typeface="Arial" charset="0"/>
                <a:cs typeface="Arial" charset="0"/>
              </a:rPr>
              <a:t>Decreto 976 de 1997</a:t>
            </a:r>
            <a:r>
              <a:rPr lang="es-CO" sz="3200" b="1" dirty="0" smtClean="0">
                <a:solidFill>
                  <a:srgbClr val="002060"/>
                </a:solidFill>
                <a:latin typeface="Arial" charset="0"/>
                <a:cs typeface="Arial" charset="0"/>
              </a:rPr>
              <a:t/>
            </a:r>
            <a:br>
              <a:rPr lang="es-CO" sz="3200" b="1" dirty="0" smtClean="0">
                <a:solidFill>
                  <a:srgbClr val="002060"/>
                </a:solidFill>
                <a:latin typeface="Arial" charset="0"/>
                <a:cs typeface="Arial" charset="0"/>
              </a:rPr>
            </a:br>
            <a:r>
              <a:rPr lang="es-CO" sz="3200" dirty="0" smtClean="0">
                <a:solidFill>
                  <a:srgbClr val="002060"/>
                </a:solidFill>
                <a:latin typeface="Arial" charset="0"/>
                <a:cs typeface="Arial" charset="0"/>
              </a:rPr>
              <a:t>Decreto 2378 de 1997</a:t>
            </a:r>
            <a:r>
              <a:rPr lang="es-CO" sz="3200" dirty="0">
                <a:solidFill>
                  <a:srgbClr val="002060"/>
                </a:solidFill>
                <a:latin typeface="Arial" charset="0"/>
                <a:cs typeface="Arial" charset="0"/>
              </a:rPr>
              <a:t/>
            </a:r>
            <a:br>
              <a:rPr lang="es-CO" sz="3200" dirty="0">
                <a:solidFill>
                  <a:srgbClr val="002060"/>
                </a:solidFill>
                <a:latin typeface="Arial" charset="0"/>
                <a:cs typeface="Arial" charset="0"/>
              </a:rPr>
            </a:br>
            <a:r>
              <a:rPr lang="es-CO" sz="3200" b="1" dirty="0" smtClean="0">
                <a:solidFill>
                  <a:schemeClr val="tx1"/>
                </a:solidFill>
                <a:latin typeface="Arial" charset="0"/>
                <a:cs typeface="Arial" charset="0"/>
              </a:rPr>
              <a:t/>
            </a:r>
            <a:br>
              <a:rPr lang="es-CO" sz="3200" b="1" dirty="0" smtClean="0">
                <a:solidFill>
                  <a:schemeClr val="tx1"/>
                </a:solidFill>
                <a:latin typeface="Arial" charset="0"/>
                <a:cs typeface="Arial" charset="0"/>
              </a:rPr>
            </a:br>
            <a:r>
              <a:rPr lang="es-CO" sz="2800" b="1" dirty="0">
                <a:solidFill>
                  <a:schemeClr val="tx1"/>
                </a:solidFill>
                <a:latin typeface="Arial" charset="0"/>
                <a:cs typeface="Arial" charset="0"/>
              </a:rPr>
              <a:t/>
            </a:r>
            <a:br>
              <a:rPr lang="es-CO" sz="2800" b="1" dirty="0">
                <a:solidFill>
                  <a:schemeClr val="tx1"/>
                </a:solidFill>
                <a:latin typeface="Arial" charset="0"/>
                <a:cs typeface="Arial" charset="0"/>
              </a:rPr>
            </a:br>
            <a:r>
              <a:rPr lang="es-CO" sz="2800" b="1" dirty="0" smtClean="0">
                <a:solidFill>
                  <a:schemeClr val="tx1"/>
                </a:solidFill>
                <a:latin typeface="Arial" charset="0"/>
                <a:cs typeface="Arial" charset="0"/>
              </a:rPr>
              <a:t/>
            </a:r>
            <a:br>
              <a:rPr lang="es-CO" sz="2800" b="1" dirty="0" smtClean="0">
                <a:solidFill>
                  <a:schemeClr val="tx1"/>
                </a:solidFill>
                <a:latin typeface="Arial" charset="0"/>
                <a:cs typeface="Arial" charset="0"/>
              </a:rPr>
            </a:br>
            <a:r>
              <a:rPr lang="es-CO" sz="2800" b="1" dirty="0" smtClean="0">
                <a:solidFill>
                  <a:srgbClr val="0070C0"/>
                </a:solidFill>
                <a:latin typeface="Arial" charset="0"/>
                <a:cs typeface="Arial" charset="0"/>
              </a:rPr>
              <a:t/>
            </a:r>
            <a:br>
              <a:rPr lang="es-CO" sz="2800" b="1" dirty="0" smtClean="0">
                <a:solidFill>
                  <a:srgbClr val="0070C0"/>
                </a:solidFill>
                <a:latin typeface="Arial" charset="0"/>
                <a:cs typeface="Arial" charset="0"/>
              </a:rPr>
            </a:br>
            <a:endParaRPr lang="es-ES" sz="6000" b="1" dirty="0" smtClean="0">
              <a:solidFill>
                <a:schemeClr val="tx1"/>
              </a:solidFill>
              <a:latin typeface="Arial" charset="0"/>
              <a:cs typeface="Arial" charset="0"/>
            </a:endParaRPr>
          </a:p>
        </p:txBody>
      </p:sp>
    </p:spTree>
    <p:extLst>
      <p:ext uri="{BB962C8B-B14F-4D97-AF65-F5344CB8AC3E}">
        <p14:creationId xmlns:p14="http://schemas.microsoft.com/office/powerpoint/2010/main" val="16579150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Título"/>
          <p:cNvSpPr>
            <a:spLocks noGrp="1"/>
          </p:cNvSpPr>
          <p:nvPr>
            <p:ph type="ctrTitle"/>
          </p:nvPr>
        </p:nvSpPr>
        <p:spPr>
          <a:xfrm>
            <a:off x="685800" y="642938"/>
            <a:ext cx="7772400" cy="5143500"/>
          </a:xfrm>
        </p:spPr>
        <p:txBody>
          <a:bodyPr>
            <a:normAutofit fontScale="90000"/>
          </a:bodyPr>
          <a:lstStyle/>
          <a:p>
            <a:pPr algn="l"/>
            <a:r>
              <a:rPr lang="es-CO" sz="2800" b="1" dirty="0" smtClean="0">
                <a:solidFill>
                  <a:schemeClr val="tx1"/>
                </a:solidFill>
                <a:latin typeface="Arial" charset="0"/>
                <a:cs typeface="Arial" charset="0"/>
              </a:rPr>
              <a:t/>
            </a:r>
            <a:br>
              <a:rPr lang="es-CO" sz="2800" b="1" dirty="0" smtClean="0">
                <a:solidFill>
                  <a:schemeClr val="tx1"/>
                </a:solidFill>
                <a:latin typeface="Arial" charset="0"/>
                <a:cs typeface="Arial" charset="0"/>
              </a:rPr>
            </a:br>
            <a:r>
              <a:rPr lang="es-CO" sz="2800" b="1" dirty="0" smtClean="0">
                <a:solidFill>
                  <a:schemeClr val="tx1"/>
                </a:solidFill>
                <a:latin typeface="Arial" charset="0"/>
                <a:cs typeface="Arial" charset="0"/>
              </a:rPr>
              <a:t/>
            </a:r>
            <a:br>
              <a:rPr lang="es-CO" sz="2800" b="1" dirty="0" smtClean="0">
                <a:solidFill>
                  <a:schemeClr val="tx1"/>
                </a:solidFill>
                <a:latin typeface="Arial" charset="0"/>
                <a:cs typeface="Arial" charset="0"/>
              </a:rPr>
            </a:br>
            <a:r>
              <a:rPr lang="es-CO" sz="2800" b="1" dirty="0" smtClean="0">
                <a:solidFill>
                  <a:schemeClr val="tx1"/>
                </a:solidFill>
                <a:latin typeface="Arial" charset="0"/>
                <a:cs typeface="Arial" charset="0"/>
              </a:rPr>
              <a:t/>
            </a:r>
            <a:br>
              <a:rPr lang="es-CO" sz="2800" b="1" dirty="0" smtClean="0">
                <a:solidFill>
                  <a:schemeClr val="tx1"/>
                </a:solidFill>
                <a:latin typeface="Arial" charset="0"/>
                <a:cs typeface="Arial" charset="0"/>
              </a:rPr>
            </a:br>
            <a:r>
              <a:rPr lang="es-CO" sz="2800" b="1" dirty="0" smtClean="0">
                <a:solidFill>
                  <a:schemeClr val="tx1"/>
                </a:solidFill>
                <a:latin typeface="Arial" charset="0"/>
                <a:cs typeface="Arial" charset="0"/>
              </a:rPr>
              <a:t/>
            </a:r>
            <a:br>
              <a:rPr lang="es-CO" sz="2800" b="1" dirty="0" smtClean="0">
                <a:solidFill>
                  <a:schemeClr val="tx1"/>
                </a:solidFill>
                <a:latin typeface="Arial" charset="0"/>
                <a:cs typeface="Arial" charset="0"/>
              </a:rPr>
            </a:br>
            <a:r>
              <a:rPr lang="es-CO" sz="2800" b="1" dirty="0" smtClean="0">
                <a:solidFill>
                  <a:schemeClr val="tx1"/>
                </a:solidFill>
                <a:latin typeface="Arial" charset="0"/>
                <a:cs typeface="Arial" charset="0"/>
              </a:rPr>
              <a:t/>
            </a:r>
            <a:br>
              <a:rPr lang="es-CO" sz="2800" b="1" dirty="0" smtClean="0">
                <a:solidFill>
                  <a:schemeClr val="tx1"/>
                </a:solidFill>
                <a:latin typeface="Arial" charset="0"/>
                <a:cs typeface="Arial" charset="0"/>
              </a:rPr>
            </a:br>
            <a:r>
              <a:rPr lang="es-CO" sz="2800" b="1" dirty="0" smtClean="0">
                <a:solidFill>
                  <a:schemeClr val="tx1"/>
                </a:solidFill>
                <a:latin typeface="Arial" charset="0"/>
                <a:cs typeface="Arial" charset="0"/>
              </a:rPr>
              <a:t/>
            </a:r>
            <a:br>
              <a:rPr lang="es-CO" sz="2800" b="1" dirty="0" smtClean="0">
                <a:solidFill>
                  <a:schemeClr val="tx1"/>
                </a:solidFill>
                <a:latin typeface="Arial" charset="0"/>
                <a:cs typeface="Arial" charset="0"/>
              </a:rPr>
            </a:br>
            <a:r>
              <a:rPr lang="es-CO" sz="2800" b="1" dirty="0">
                <a:solidFill>
                  <a:schemeClr val="tx1"/>
                </a:solidFill>
                <a:latin typeface="Arial" charset="0"/>
                <a:cs typeface="Arial" charset="0"/>
              </a:rPr>
              <a:t/>
            </a:r>
            <a:br>
              <a:rPr lang="es-CO" sz="2800" b="1" dirty="0">
                <a:solidFill>
                  <a:schemeClr val="tx1"/>
                </a:solidFill>
                <a:latin typeface="Arial" charset="0"/>
                <a:cs typeface="Arial" charset="0"/>
              </a:rPr>
            </a:br>
            <a:r>
              <a:rPr lang="es-CO" b="1" i="1" dirty="0" smtClean="0">
                <a:solidFill>
                  <a:schemeClr val="tx1"/>
                </a:solidFill>
                <a:latin typeface="Arial" charset="0"/>
                <a:cs typeface="Arial" charset="0"/>
              </a:rPr>
              <a:t>MARCO NORMATIVO (II)</a:t>
            </a:r>
            <a:br>
              <a:rPr lang="es-CO" b="1" i="1" dirty="0" smtClean="0">
                <a:solidFill>
                  <a:schemeClr val="tx1"/>
                </a:solidFill>
                <a:latin typeface="Arial" charset="0"/>
                <a:cs typeface="Arial" charset="0"/>
              </a:rPr>
            </a:br>
            <a:r>
              <a:rPr lang="es-CO" sz="2800" b="1" i="1" dirty="0" smtClean="0">
                <a:solidFill>
                  <a:schemeClr val="tx1"/>
                </a:solidFill>
                <a:latin typeface="Arial" charset="0"/>
                <a:cs typeface="Arial" charset="0"/>
              </a:rPr>
              <a:t/>
            </a:r>
            <a:br>
              <a:rPr lang="es-CO" sz="2800" b="1" i="1" dirty="0" smtClean="0">
                <a:solidFill>
                  <a:schemeClr val="tx1"/>
                </a:solidFill>
                <a:latin typeface="Arial" charset="0"/>
                <a:cs typeface="Arial" charset="0"/>
              </a:rPr>
            </a:br>
            <a:r>
              <a:rPr lang="es-CO" sz="3200" dirty="0" smtClean="0">
                <a:solidFill>
                  <a:srgbClr val="002060"/>
                </a:solidFill>
                <a:latin typeface="Arial" charset="0"/>
                <a:cs typeface="Arial" charset="0"/>
              </a:rPr>
              <a:t>Sentencia T- 025 de 2004</a:t>
            </a:r>
            <a:br>
              <a:rPr lang="es-CO" sz="3200" dirty="0" smtClean="0">
                <a:solidFill>
                  <a:srgbClr val="002060"/>
                </a:solidFill>
                <a:latin typeface="Arial" charset="0"/>
                <a:cs typeface="Arial" charset="0"/>
              </a:rPr>
            </a:br>
            <a:r>
              <a:rPr lang="es-CO" sz="3200" dirty="0" smtClean="0">
                <a:solidFill>
                  <a:srgbClr val="002060"/>
                </a:solidFill>
                <a:latin typeface="Arial" charset="0"/>
                <a:cs typeface="Arial" charset="0"/>
              </a:rPr>
              <a:t>Decreto 250 de 2005</a:t>
            </a:r>
            <a:br>
              <a:rPr lang="es-CO" sz="3200" dirty="0" smtClean="0">
                <a:solidFill>
                  <a:srgbClr val="002060"/>
                </a:solidFill>
                <a:latin typeface="Arial" charset="0"/>
                <a:cs typeface="Arial" charset="0"/>
              </a:rPr>
            </a:br>
            <a:r>
              <a:rPr lang="es-CO" sz="3200" dirty="0" smtClean="0">
                <a:solidFill>
                  <a:srgbClr val="002060"/>
                </a:solidFill>
                <a:latin typeface="Arial" charset="0"/>
                <a:cs typeface="Arial" charset="0"/>
              </a:rPr>
              <a:t>Ley 1098 de 2006</a:t>
            </a:r>
            <a:br>
              <a:rPr lang="es-CO" sz="3200" dirty="0" smtClean="0">
                <a:solidFill>
                  <a:srgbClr val="002060"/>
                </a:solidFill>
                <a:latin typeface="Arial" charset="0"/>
                <a:cs typeface="Arial" charset="0"/>
              </a:rPr>
            </a:br>
            <a:r>
              <a:rPr lang="es-CO" sz="3200" dirty="0" smtClean="0">
                <a:solidFill>
                  <a:srgbClr val="002060"/>
                </a:solidFill>
                <a:latin typeface="Arial" charset="0"/>
                <a:cs typeface="Arial" charset="0"/>
              </a:rPr>
              <a:t>Ley 1450 de 2011</a:t>
            </a:r>
            <a:br>
              <a:rPr lang="es-CO" sz="3200" dirty="0" smtClean="0">
                <a:solidFill>
                  <a:srgbClr val="002060"/>
                </a:solidFill>
                <a:latin typeface="Arial" charset="0"/>
                <a:cs typeface="Arial" charset="0"/>
              </a:rPr>
            </a:br>
            <a:r>
              <a:rPr lang="es-CO" sz="3200" dirty="0" smtClean="0">
                <a:solidFill>
                  <a:srgbClr val="002060"/>
                </a:solidFill>
                <a:latin typeface="Arial" charset="0"/>
                <a:cs typeface="Arial" charset="0"/>
              </a:rPr>
              <a:t>Ley 100 de 1993</a:t>
            </a:r>
            <a:br>
              <a:rPr lang="es-CO" sz="3200" dirty="0" smtClean="0">
                <a:solidFill>
                  <a:srgbClr val="002060"/>
                </a:solidFill>
                <a:latin typeface="Arial" charset="0"/>
                <a:cs typeface="Arial" charset="0"/>
              </a:rPr>
            </a:br>
            <a:r>
              <a:rPr lang="es-CO" sz="3200" dirty="0" smtClean="0">
                <a:solidFill>
                  <a:srgbClr val="002060"/>
                </a:solidFill>
                <a:latin typeface="Arial" charset="0"/>
                <a:cs typeface="Arial" charset="0"/>
              </a:rPr>
              <a:t>Ley 1122 de 2007</a:t>
            </a:r>
            <a:r>
              <a:rPr lang="es-CO" sz="3200" dirty="0" smtClean="0">
                <a:solidFill>
                  <a:schemeClr val="tx1"/>
                </a:solidFill>
                <a:latin typeface="Arial" charset="0"/>
                <a:cs typeface="Arial" charset="0"/>
              </a:rPr>
              <a:t/>
            </a:r>
            <a:br>
              <a:rPr lang="es-CO" sz="3200" dirty="0" smtClean="0">
                <a:solidFill>
                  <a:schemeClr val="tx1"/>
                </a:solidFill>
                <a:latin typeface="Arial" charset="0"/>
                <a:cs typeface="Arial" charset="0"/>
              </a:rPr>
            </a:br>
            <a:r>
              <a:rPr lang="es-CO" sz="3200" dirty="0" smtClean="0">
                <a:solidFill>
                  <a:srgbClr val="002060"/>
                </a:solidFill>
                <a:latin typeface="Arial" charset="0"/>
                <a:cs typeface="Arial" charset="0"/>
              </a:rPr>
              <a:t>Ley 1438 de 2011</a:t>
            </a:r>
            <a:r>
              <a:rPr lang="es-CO" sz="3200" dirty="0" smtClean="0">
                <a:solidFill>
                  <a:schemeClr val="tx1"/>
                </a:solidFill>
                <a:latin typeface="Arial" charset="0"/>
                <a:cs typeface="Arial" charset="0"/>
              </a:rPr>
              <a:t/>
            </a:r>
            <a:br>
              <a:rPr lang="es-CO" sz="3200" dirty="0" smtClean="0">
                <a:solidFill>
                  <a:schemeClr val="tx1"/>
                </a:solidFill>
                <a:latin typeface="Arial" charset="0"/>
                <a:cs typeface="Arial" charset="0"/>
              </a:rPr>
            </a:br>
            <a:r>
              <a:rPr lang="es-CO" sz="3200" dirty="0" smtClean="0">
                <a:solidFill>
                  <a:srgbClr val="002060"/>
                </a:solidFill>
                <a:latin typeface="Arial" charset="0"/>
                <a:cs typeface="Arial" charset="0"/>
              </a:rPr>
              <a:t>Acuerdo 029 de 2011 de la CRES</a:t>
            </a:r>
            <a:br>
              <a:rPr lang="es-CO" sz="3200" dirty="0" smtClean="0">
                <a:solidFill>
                  <a:srgbClr val="002060"/>
                </a:solidFill>
                <a:latin typeface="Arial" charset="0"/>
                <a:cs typeface="Arial" charset="0"/>
              </a:rPr>
            </a:br>
            <a:r>
              <a:rPr lang="es-CO" sz="3200" dirty="0" smtClean="0">
                <a:solidFill>
                  <a:srgbClr val="002060"/>
                </a:solidFill>
                <a:latin typeface="Arial" charset="0"/>
                <a:cs typeface="Arial" charset="0"/>
              </a:rPr>
              <a:t>Acuerdo 031 de 2012 de la CRES</a:t>
            </a:r>
            <a:r>
              <a:rPr lang="es-CO" sz="3200" b="1" dirty="0" smtClean="0">
                <a:solidFill>
                  <a:srgbClr val="002060"/>
                </a:solidFill>
                <a:latin typeface="Arial" charset="0"/>
                <a:cs typeface="Arial" charset="0"/>
              </a:rPr>
              <a:t/>
            </a:r>
            <a:br>
              <a:rPr lang="es-CO" sz="3200" b="1" dirty="0" smtClean="0">
                <a:solidFill>
                  <a:srgbClr val="002060"/>
                </a:solidFill>
                <a:latin typeface="Arial" charset="0"/>
                <a:cs typeface="Arial" charset="0"/>
              </a:rPr>
            </a:br>
            <a:r>
              <a:rPr lang="es-CO" sz="2800" b="1" dirty="0" smtClean="0">
                <a:solidFill>
                  <a:srgbClr val="002060"/>
                </a:solidFill>
                <a:latin typeface="Arial" charset="0"/>
                <a:cs typeface="Arial" charset="0"/>
              </a:rPr>
              <a:t/>
            </a:r>
            <a:br>
              <a:rPr lang="es-CO" sz="2800" b="1" dirty="0" smtClean="0">
                <a:solidFill>
                  <a:srgbClr val="002060"/>
                </a:solidFill>
                <a:latin typeface="Arial" charset="0"/>
                <a:cs typeface="Arial" charset="0"/>
              </a:rPr>
            </a:br>
            <a:r>
              <a:rPr lang="es-CO" sz="2800" b="1" dirty="0" smtClean="0">
                <a:solidFill>
                  <a:schemeClr val="tx1"/>
                </a:solidFill>
                <a:latin typeface="Arial" charset="0"/>
                <a:cs typeface="Arial" charset="0"/>
              </a:rPr>
              <a:t/>
            </a:r>
            <a:br>
              <a:rPr lang="es-CO" sz="2800" b="1" dirty="0" smtClean="0">
                <a:solidFill>
                  <a:schemeClr val="tx1"/>
                </a:solidFill>
                <a:latin typeface="Arial" charset="0"/>
                <a:cs typeface="Arial" charset="0"/>
              </a:rPr>
            </a:br>
            <a:r>
              <a:rPr lang="es-CO" sz="2800" b="1" dirty="0" smtClean="0">
                <a:solidFill>
                  <a:schemeClr val="tx1"/>
                </a:solidFill>
                <a:latin typeface="Arial" charset="0"/>
                <a:cs typeface="Arial" charset="0"/>
              </a:rPr>
              <a:t/>
            </a:r>
            <a:br>
              <a:rPr lang="es-CO" sz="2800" b="1" dirty="0" smtClean="0">
                <a:solidFill>
                  <a:schemeClr val="tx1"/>
                </a:solidFill>
                <a:latin typeface="Arial" charset="0"/>
                <a:cs typeface="Arial" charset="0"/>
              </a:rPr>
            </a:br>
            <a:r>
              <a:rPr lang="es-CO" sz="2800" b="1" dirty="0" smtClean="0">
                <a:solidFill>
                  <a:schemeClr val="tx1"/>
                </a:solidFill>
                <a:latin typeface="Arial" charset="0"/>
                <a:cs typeface="Arial" charset="0"/>
              </a:rPr>
              <a:t/>
            </a:r>
            <a:br>
              <a:rPr lang="es-CO" sz="2800" b="1" dirty="0" smtClean="0">
                <a:solidFill>
                  <a:schemeClr val="tx1"/>
                </a:solidFill>
                <a:latin typeface="Arial" charset="0"/>
                <a:cs typeface="Arial" charset="0"/>
              </a:rPr>
            </a:br>
            <a:r>
              <a:rPr lang="es-CO" sz="2800" b="1" dirty="0" smtClean="0">
                <a:solidFill>
                  <a:srgbClr val="0070C0"/>
                </a:solidFill>
                <a:latin typeface="Arial" charset="0"/>
                <a:cs typeface="Arial" charset="0"/>
              </a:rPr>
              <a:t/>
            </a:r>
            <a:br>
              <a:rPr lang="es-CO" sz="2800" b="1" dirty="0" smtClean="0">
                <a:solidFill>
                  <a:srgbClr val="0070C0"/>
                </a:solidFill>
                <a:latin typeface="Arial" charset="0"/>
                <a:cs typeface="Arial" charset="0"/>
              </a:rPr>
            </a:br>
            <a:endParaRPr lang="es-ES" sz="6000" b="1" dirty="0" smtClean="0">
              <a:solidFill>
                <a:schemeClr val="tx1"/>
              </a:solidFill>
              <a:latin typeface="Arial" charset="0"/>
              <a:cs typeface="Arial" charset="0"/>
            </a:endParaRPr>
          </a:p>
        </p:txBody>
      </p:sp>
    </p:spTree>
    <p:extLst>
      <p:ext uri="{BB962C8B-B14F-4D97-AF65-F5344CB8AC3E}">
        <p14:creationId xmlns:p14="http://schemas.microsoft.com/office/powerpoint/2010/main" val="1325455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Marcador de contenido"/>
          <p:cNvSpPr txBox="1">
            <a:spLocks/>
          </p:cNvSpPr>
          <p:nvPr/>
        </p:nvSpPr>
        <p:spPr>
          <a:xfrm>
            <a:off x="214313" y="357188"/>
            <a:ext cx="8643937" cy="5808116"/>
          </a:xfrm>
          <a:prstGeom prst="rect">
            <a:avLst/>
          </a:prstGeom>
        </p:spPr>
        <p:txBody>
          <a:bodyPr/>
          <a:lstStyle/>
          <a:p>
            <a:pPr marL="457200" indent="-457200" eaLnBrk="0" hangingPunct="0">
              <a:spcBef>
                <a:spcPct val="20000"/>
              </a:spcBef>
              <a:buFontTx/>
              <a:buAutoNum type="arabicPeriod"/>
              <a:defRPr/>
            </a:pPr>
            <a:endParaRPr lang="es-ES" sz="2400" kern="0" dirty="0">
              <a:solidFill>
                <a:srgbClr val="0070C0"/>
              </a:solidFill>
              <a:latin typeface="Arial" pitchFamily="34" charset="0"/>
              <a:cs typeface="Arial" pitchFamily="34" charset="0"/>
            </a:endParaRPr>
          </a:p>
          <a:p>
            <a:pPr marL="457200" indent="-457200" algn="ctr" eaLnBrk="0" hangingPunct="0">
              <a:spcBef>
                <a:spcPct val="20000"/>
              </a:spcBef>
              <a:defRPr/>
            </a:pPr>
            <a:endParaRPr lang="es-MX" sz="2400" kern="0" dirty="0">
              <a:solidFill>
                <a:srgbClr val="0070C0"/>
              </a:solidFill>
              <a:latin typeface="Arial" pitchFamily="34" charset="0"/>
              <a:cs typeface="Arial" pitchFamily="34" charset="0"/>
            </a:endParaRPr>
          </a:p>
          <a:p>
            <a:pPr marL="457200" indent="-457200" algn="ctr" eaLnBrk="0" hangingPunct="0">
              <a:spcBef>
                <a:spcPct val="20000"/>
              </a:spcBef>
              <a:buFont typeface="Wingdings" pitchFamily="2" charset="2"/>
              <a:buChar char="ü"/>
              <a:defRPr/>
            </a:pPr>
            <a:endParaRPr lang="es-MX" sz="2000" kern="0" dirty="0">
              <a:solidFill>
                <a:srgbClr val="0070C0"/>
              </a:solidFill>
              <a:latin typeface="Arial" pitchFamily="34" charset="0"/>
              <a:cs typeface="Arial" pitchFamily="34" charset="0"/>
            </a:endParaRPr>
          </a:p>
        </p:txBody>
      </p:sp>
      <p:sp>
        <p:nvSpPr>
          <p:cNvPr id="4" name="3 Rectángulo"/>
          <p:cNvSpPr/>
          <p:nvPr/>
        </p:nvSpPr>
        <p:spPr>
          <a:xfrm>
            <a:off x="395536" y="357189"/>
            <a:ext cx="8136904" cy="5878532"/>
          </a:xfrm>
          <a:prstGeom prst="rect">
            <a:avLst/>
          </a:prstGeom>
        </p:spPr>
        <p:txBody>
          <a:bodyPr wrap="square">
            <a:spAutoFit/>
          </a:bodyPr>
          <a:lstStyle/>
          <a:p>
            <a:r>
              <a:rPr lang="es-CO" sz="2800" b="1" i="1" dirty="0" smtClean="0"/>
              <a:t>                             </a:t>
            </a:r>
            <a:r>
              <a:rPr lang="es-CO" sz="4000" b="1" i="1" dirty="0" smtClean="0"/>
              <a:t>ALCANCE</a:t>
            </a:r>
            <a:r>
              <a:rPr lang="es-CO" sz="2000" i="1" dirty="0"/>
              <a:t/>
            </a:r>
            <a:br>
              <a:rPr lang="es-CO" sz="2000" i="1" dirty="0"/>
            </a:br>
            <a:r>
              <a:rPr lang="es-CO" sz="2000" b="1" dirty="0"/>
              <a:t> </a:t>
            </a:r>
            <a:r>
              <a:rPr lang="es-CO" sz="2400" dirty="0" smtClean="0">
                <a:solidFill>
                  <a:srgbClr val="002060"/>
                </a:solidFill>
              </a:rPr>
              <a:t>Empresas </a:t>
            </a:r>
            <a:r>
              <a:rPr lang="es-CO" sz="2400" dirty="0">
                <a:solidFill>
                  <a:srgbClr val="002060"/>
                </a:solidFill>
              </a:rPr>
              <a:t>Promotoras de Servicios de Salud.</a:t>
            </a:r>
            <a:br>
              <a:rPr lang="es-CO" sz="2400" dirty="0">
                <a:solidFill>
                  <a:srgbClr val="002060"/>
                </a:solidFill>
              </a:rPr>
            </a:br>
            <a:r>
              <a:rPr lang="es-CO" sz="2400" dirty="0">
                <a:solidFill>
                  <a:srgbClr val="002060"/>
                </a:solidFill>
              </a:rPr>
              <a:t>Instituciones Prestadoras de Servicios de Salud.</a:t>
            </a:r>
            <a:br>
              <a:rPr lang="es-CO" sz="2400" dirty="0">
                <a:solidFill>
                  <a:srgbClr val="002060"/>
                </a:solidFill>
              </a:rPr>
            </a:br>
            <a:r>
              <a:rPr lang="es-CO" sz="2400" dirty="0">
                <a:solidFill>
                  <a:srgbClr val="002060"/>
                </a:solidFill>
              </a:rPr>
              <a:t>Profesionales Independientes.</a:t>
            </a:r>
            <a:br>
              <a:rPr lang="es-CO" sz="2400" dirty="0">
                <a:solidFill>
                  <a:srgbClr val="002060"/>
                </a:solidFill>
              </a:rPr>
            </a:br>
            <a:r>
              <a:rPr lang="es-CO" sz="2400" dirty="0">
                <a:solidFill>
                  <a:srgbClr val="002060"/>
                </a:solidFill>
              </a:rPr>
              <a:t>Administradoras de regímenes especiales.</a:t>
            </a:r>
            <a:br>
              <a:rPr lang="es-CO" sz="2400" dirty="0">
                <a:solidFill>
                  <a:srgbClr val="002060"/>
                </a:solidFill>
              </a:rPr>
            </a:br>
            <a:r>
              <a:rPr lang="es-CO" sz="2400" dirty="0">
                <a:solidFill>
                  <a:srgbClr val="002060"/>
                </a:solidFill>
              </a:rPr>
              <a:t>Entidades obligadas a compensar.</a:t>
            </a:r>
            <a:br>
              <a:rPr lang="es-CO" sz="2400" dirty="0">
                <a:solidFill>
                  <a:srgbClr val="002060"/>
                </a:solidFill>
              </a:rPr>
            </a:br>
            <a:r>
              <a:rPr lang="es-CO" sz="2400" dirty="0">
                <a:solidFill>
                  <a:srgbClr val="002060"/>
                </a:solidFill>
              </a:rPr>
              <a:t>Direcciones territoriales (departamentales, distritales, municipales).</a:t>
            </a:r>
            <a:br>
              <a:rPr lang="es-CO" sz="2400" dirty="0">
                <a:solidFill>
                  <a:srgbClr val="002060"/>
                </a:solidFill>
              </a:rPr>
            </a:br>
            <a:r>
              <a:rPr lang="es-CO" sz="2400" dirty="0">
                <a:solidFill>
                  <a:srgbClr val="002060"/>
                </a:solidFill>
              </a:rPr>
              <a:t>Administradoras de Riesgos Profesionales.</a:t>
            </a:r>
            <a:br>
              <a:rPr lang="es-CO" sz="2400" dirty="0">
                <a:solidFill>
                  <a:srgbClr val="002060"/>
                </a:solidFill>
              </a:rPr>
            </a:br>
            <a:r>
              <a:rPr lang="es-CO" sz="2400" dirty="0">
                <a:solidFill>
                  <a:srgbClr val="002060"/>
                </a:solidFill>
              </a:rPr>
              <a:t>Organizaciones No Gubernamentales, que prestan atención en salud a víctimas.</a:t>
            </a:r>
            <a:br>
              <a:rPr lang="es-CO" sz="2400" dirty="0">
                <a:solidFill>
                  <a:srgbClr val="002060"/>
                </a:solidFill>
              </a:rPr>
            </a:br>
            <a:r>
              <a:rPr lang="es-CO" sz="2400" dirty="0">
                <a:solidFill>
                  <a:srgbClr val="002060"/>
                </a:solidFill>
              </a:rPr>
              <a:t>Entidades encargadas del transporte  o traslado de pacientes.</a:t>
            </a:r>
            <a:br>
              <a:rPr lang="es-CO" sz="2400" dirty="0">
                <a:solidFill>
                  <a:srgbClr val="002060"/>
                </a:solidFill>
              </a:rPr>
            </a:br>
            <a:r>
              <a:rPr lang="es-CO" sz="2400" dirty="0">
                <a:solidFill>
                  <a:srgbClr val="002060"/>
                </a:solidFill>
              </a:rPr>
              <a:t>Centros Reguladores de Urgencias.</a:t>
            </a:r>
            <a:br>
              <a:rPr lang="es-CO" sz="2400" dirty="0">
                <a:solidFill>
                  <a:srgbClr val="002060"/>
                </a:solidFill>
              </a:rPr>
            </a:br>
            <a:r>
              <a:rPr lang="es-CO" sz="2400" dirty="0">
                <a:solidFill>
                  <a:srgbClr val="002060"/>
                </a:solidFill>
              </a:rPr>
              <a:t> </a:t>
            </a:r>
          </a:p>
        </p:txBody>
      </p:sp>
    </p:spTree>
    <p:extLst>
      <p:ext uri="{BB962C8B-B14F-4D97-AF65-F5344CB8AC3E}">
        <p14:creationId xmlns:p14="http://schemas.microsoft.com/office/powerpoint/2010/main" val="40391616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Título"/>
          <p:cNvSpPr>
            <a:spLocks noGrp="1"/>
          </p:cNvSpPr>
          <p:nvPr>
            <p:ph type="ctrTitle"/>
          </p:nvPr>
        </p:nvSpPr>
        <p:spPr>
          <a:xfrm>
            <a:off x="539552" y="548680"/>
            <a:ext cx="7772400" cy="5143500"/>
          </a:xfrm>
        </p:spPr>
        <p:txBody>
          <a:bodyPr>
            <a:normAutofit fontScale="90000"/>
          </a:bodyPr>
          <a:lstStyle/>
          <a:p>
            <a:pPr algn="just"/>
            <a:r>
              <a:rPr lang="es-CO" sz="2800" dirty="0" smtClean="0"/>
              <a:t/>
            </a:r>
            <a:br>
              <a:rPr lang="es-CO" sz="2800" dirty="0" smtClean="0"/>
            </a:br>
            <a:r>
              <a:rPr lang="es-CO" sz="2800" dirty="0" smtClean="0"/>
              <a:t/>
            </a:r>
            <a:br>
              <a:rPr lang="es-CO" sz="2800" dirty="0" smtClean="0"/>
            </a:br>
            <a:r>
              <a:rPr lang="es-CO" sz="2800" dirty="0"/>
              <a:t/>
            </a:r>
            <a:br>
              <a:rPr lang="es-CO" sz="2800" dirty="0"/>
            </a:br>
            <a:r>
              <a:rPr lang="es-CO" sz="2800" dirty="0" smtClean="0"/>
              <a:t/>
            </a:r>
            <a:br>
              <a:rPr lang="es-CO" sz="2800" dirty="0" smtClean="0"/>
            </a:br>
            <a:r>
              <a:rPr lang="es-CO" b="1" i="1" dirty="0" smtClean="0">
                <a:solidFill>
                  <a:schemeClr val="tx1"/>
                </a:solidFill>
              </a:rPr>
              <a:t>OBJETIVO GENERAL</a:t>
            </a:r>
            <a:br>
              <a:rPr lang="es-CO" b="1" i="1" dirty="0" smtClean="0">
                <a:solidFill>
                  <a:schemeClr val="tx1"/>
                </a:solidFill>
              </a:rPr>
            </a:br>
            <a:r>
              <a:rPr lang="es-CO" sz="2800" dirty="0" smtClean="0"/>
              <a:t/>
            </a:r>
            <a:br>
              <a:rPr lang="es-CO" sz="2800" dirty="0" smtClean="0"/>
            </a:br>
            <a:r>
              <a:rPr lang="es-CO" sz="3200" dirty="0" smtClean="0">
                <a:solidFill>
                  <a:srgbClr val="002060"/>
                </a:solidFill>
              </a:rPr>
              <a:t>Garantizar </a:t>
            </a:r>
            <a:r>
              <a:rPr lang="es-CO" sz="3200" dirty="0">
                <a:solidFill>
                  <a:srgbClr val="002060"/>
                </a:solidFill>
              </a:rPr>
              <a:t>la asistencia integral en salud con </a:t>
            </a:r>
            <a:r>
              <a:rPr lang="es-CO" sz="3200" dirty="0" smtClean="0">
                <a:solidFill>
                  <a:srgbClr val="002060"/>
                </a:solidFill>
              </a:rPr>
              <a:t>enfoque </a:t>
            </a:r>
            <a:r>
              <a:rPr lang="es-CO" sz="3200" dirty="0">
                <a:solidFill>
                  <a:srgbClr val="002060"/>
                </a:solidFill>
              </a:rPr>
              <a:t>psicosocial en el marco del Sistema General de Seguridad Social en Salud, a la población víctima del conflicto armado, para superar o disminuir el daño físico, emocional y/o psicológico, consecuencia del hecho victimizante con enfoque de derechos y </a:t>
            </a:r>
            <a:r>
              <a:rPr lang="es-CO" sz="3200" dirty="0" smtClean="0">
                <a:solidFill>
                  <a:srgbClr val="002060"/>
                </a:solidFill>
              </a:rPr>
              <a:t>enfoque diferencial</a:t>
            </a:r>
            <a:r>
              <a:rPr lang="es-CO" sz="3200" dirty="0" smtClean="0"/>
              <a:t>.</a:t>
            </a:r>
            <a:br>
              <a:rPr lang="es-CO" sz="3200" dirty="0" smtClean="0"/>
            </a:br>
            <a:r>
              <a:rPr lang="es-CO" sz="2800" dirty="0"/>
              <a:t/>
            </a:r>
            <a:br>
              <a:rPr lang="es-CO" sz="2800" dirty="0"/>
            </a:br>
            <a:r>
              <a:rPr lang="es-CO" sz="2800" dirty="0" smtClean="0"/>
              <a:t/>
            </a:r>
            <a:br>
              <a:rPr lang="es-CO" sz="2800" dirty="0" smtClean="0"/>
            </a:br>
            <a:r>
              <a:rPr lang="es-CO" sz="2800" dirty="0" smtClean="0"/>
              <a:t/>
            </a:r>
            <a:br>
              <a:rPr lang="es-CO" sz="2800" dirty="0" smtClean="0"/>
            </a:br>
            <a:r>
              <a:rPr lang="es-CO" sz="2800" dirty="0"/>
              <a:t/>
            </a:r>
            <a:br>
              <a:rPr lang="es-CO" sz="2800" dirty="0"/>
            </a:br>
            <a:r>
              <a:rPr lang="es-CO" sz="2800" dirty="0"/>
              <a:t> </a:t>
            </a:r>
          </a:p>
        </p:txBody>
      </p:sp>
    </p:spTree>
    <p:extLst>
      <p:ext uri="{BB962C8B-B14F-4D97-AF65-F5344CB8AC3E}">
        <p14:creationId xmlns:p14="http://schemas.microsoft.com/office/powerpoint/2010/main" val="637592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Marcador de contenido"/>
          <p:cNvSpPr txBox="1">
            <a:spLocks/>
          </p:cNvSpPr>
          <p:nvPr/>
        </p:nvSpPr>
        <p:spPr>
          <a:xfrm>
            <a:off x="214313" y="357188"/>
            <a:ext cx="8643937" cy="5286375"/>
          </a:xfrm>
          <a:prstGeom prst="rect">
            <a:avLst/>
          </a:prstGeom>
        </p:spPr>
        <p:txBody>
          <a:bodyPr/>
          <a:lstStyle/>
          <a:p>
            <a:pPr marL="457200" indent="-457200" eaLnBrk="0" hangingPunct="0">
              <a:spcBef>
                <a:spcPct val="20000"/>
              </a:spcBef>
              <a:buFontTx/>
              <a:buAutoNum type="arabicPeriod"/>
              <a:defRPr/>
            </a:pPr>
            <a:endParaRPr lang="es-ES" sz="2400" kern="0" dirty="0">
              <a:solidFill>
                <a:srgbClr val="0070C0"/>
              </a:solidFill>
              <a:latin typeface="Arial" pitchFamily="34" charset="0"/>
              <a:cs typeface="Arial" pitchFamily="34" charset="0"/>
            </a:endParaRPr>
          </a:p>
          <a:p>
            <a:pPr marL="457200" indent="-457200" algn="ctr" eaLnBrk="0" hangingPunct="0">
              <a:spcBef>
                <a:spcPct val="20000"/>
              </a:spcBef>
              <a:defRPr/>
            </a:pPr>
            <a:endParaRPr lang="es-MX" sz="2400" kern="0" dirty="0">
              <a:solidFill>
                <a:srgbClr val="0070C0"/>
              </a:solidFill>
              <a:latin typeface="Arial" pitchFamily="34" charset="0"/>
              <a:cs typeface="Arial" pitchFamily="34" charset="0"/>
            </a:endParaRPr>
          </a:p>
          <a:p>
            <a:pPr marL="457200" indent="-457200" algn="ctr" eaLnBrk="0" hangingPunct="0">
              <a:spcBef>
                <a:spcPct val="20000"/>
              </a:spcBef>
              <a:defRPr/>
            </a:pPr>
            <a:endParaRPr lang="es-MX" sz="2000" kern="0" dirty="0">
              <a:solidFill>
                <a:srgbClr val="0070C0"/>
              </a:solidFill>
              <a:latin typeface="Arial" pitchFamily="34" charset="0"/>
              <a:cs typeface="Arial" pitchFamily="34" charset="0"/>
            </a:endParaRPr>
          </a:p>
        </p:txBody>
      </p:sp>
      <p:sp>
        <p:nvSpPr>
          <p:cNvPr id="4" name="3 Rectángulo"/>
          <p:cNvSpPr/>
          <p:nvPr/>
        </p:nvSpPr>
        <p:spPr>
          <a:xfrm>
            <a:off x="683568" y="649133"/>
            <a:ext cx="7416824" cy="5878532"/>
          </a:xfrm>
          <a:prstGeom prst="rect">
            <a:avLst/>
          </a:prstGeom>
        </p:spPr>
        <p:txBody>
          <a:bodyPr wrap="square">
            <a:spAutoFit/>
          </a:bodyPr>
          <a:lstStyle/>
          <a:p>
            <a:pPr algn="ctr"/>
            <a:r>
              <a:rPr lang="es-CO" sz="2400" b="1" dirty="0" smtClean="0"/>
              <a:t> </a:t>
            </a:r>
            <a:r>
              <a:rPr lang="es-CO" sz="4000" b="1" i="1" dirty="0"/>
              <a:t>OBJETIVOS </a:t>
            </a:r>
            <a:r>
              <a:rPr lang="es-CO" sz="4000" b="1" i="1" dirty="0" smtClean="0"/>
              <a:t>ESPECÍFICOS</a:t>
            </a:r>
          </a:p>
          <a:p>
            <a:pPr algn="ctr">
              <a:lnSpc>
                <a:spcPct val="60000"/>
              </a:lnSpc>
            </a:pPr>
            <a:endParaRPr lang="es-CO" sz="4000" i="1" dirty="0"/>
          </a:p>
          <a:p>
            <a:pPr marL="285750" indent="-285750" algn="just">
              <a:buFont typeface="Wingdings" pitchFamily="2" charset="2"/>
              <a:buChar char="Ø"/>
            </a:pPr>
            <a:r>
              <a:rPr lang="es-CO" b="1" dirty="0">
                <a:solidFill>
                  <a:srgbClr val="002060"/>
                </a:solidFill>
              </a:rPr>
              <a:t> </a:t>
            </a:r>
            <a:r>
              <a:rPr lang="es-CO" sz="2400" dirty="0" smtClean="0">
                <a:solidFill>
                  <a:srgbClr val="002060"/>
                </a:solidFill>
              </a:rPr>
              <a:t>Proporcionar </a:t>
            </a:r>
            <a:r>
              <a:rPr lang="es-CO" sz="2400" dirty="0">
                <a:solidFill>
                  <a:srgbClr val="002060"/>
                </a:solidFill>
              </a:rPr>
              <a:t>a los responsables del Sistema General de Seguridad Social en Salud y Regímenes Especiales, las herramientas necesarias para brindar a las personas víctimas una atención humana, con calidad y carácter reparador con enfoque psicosocial.</a:t>
            </a:r>
          </a:p>
          <a:p>
            <a:r>
              <a:rPr lang="es-CO" sz="2400" dirty="0">
                <a:solidFill>
                  <a:srgbClr val="002060"/>
                </a:solidFill>
              </a:rPr>
              <a:t> </a:t>
            </a:r>
          </a:p>
          <a:p>
            <a:pPr marL="342900" lvl="0" indent="-342900" algn="just">
              <a:buFont typeface="Wingdings" pitchFamily="2" charset="2"/>
              <a:buChar char="Ø"/>
            </a:pPr>
            <a:r>
              <a:rPr lang="es-CO" sz="2400" dirty="0">
                <a:solidFill>
                  <a:srgbClr val="002060"/>
                </a:solidFill>
              </a:rPr>
              <a:t>Facilitar el acceso oportuno de la población </a:t>
            </a:r>
            <a:r>
              <a:rPr lang="es-CO" sz="2400" dirty="0" smtClean="0">
                <a:solidFill>
                  <a:srgbClr val="002060"/>
                </a:solidFill>
              </a:rPr>
              <a:t>v</a:t>
            </a:r>
            <a:r>
              <a:rPr lang="es-CO" sz="2400" dirty="0" smtClean="0">
                <a:solidFill>
                  <a:srgbClr val="002060"/>
                </a:solidFill>
              </a:rPr>
              <a:t>í</a:t>
            </a:r>
            <a:r>
              <a:rPr lang="es-CO" sz="2400" dirty="0" smtClean="0">
                <a:solidFill>
                  <a:srgbClr val="002060"/>
                </a:solidFill>
              </a:rPr>
              <a:t>ctima   </a:t>
            </a:r>
            <a:r>
              <a:rPr lang="es-CO" sz="2400" dirty="0">
                <a:solidFill>
                  <a:srgbClr val="002060"/>
                </a:solidFill>
              </a:rPr>
              <a:t>a la atención en </a:t>
            </a:r>
            <a:r>
              <a:rPr lang="es-CO" sz="2400" dirty="0" smtClean="0">
                <a:solidFill>
                  <a:srgbClr val="002060"/>
                </a:solidFill>
              </a:rPr>
              <a:t>salud. </a:t>
            </a:r>
            <a:endParaRPr lang="es-CO" sz="2400" dirty="0">
              <a:solidFill>
                <a:srgbClr val="002060"/>
              </a:solidFill>
            </a:endParaRPr>
          </a:p>
          <a:p>
            <a:endParaRPr lang="es-CO" sz="2400" dirty="0">
              <a:solidFill>
                <a:srgbClr val="002060"/>
              </a:solidFill>
            </a:endParaRPr>
          </a:p>
          <a:p>
            <a:pPr marL="342900" lvl="0" indent="-342900" algn="just">
              <a:buFont typeface="Wingdings" pitchFamily="2" charset="2"/>
              <a:buChar char="Ø"/>
            </a:pPr>
            <a:r>
              <a:rPr lang="es-CO" sz="2400" dirty="0">
                <a:solidFill>
                  <a:srgbClr val="002060"/>
                </a:solidFill>
              </a:rPr>
              <a:t>Articular la prestación de servicios de salud con los demás mecanismos de </a:t>
            </a:r>
            <a:r>
              <a:rPr lang="es-CO" sz="2400" dirty="0" smtClean="0">
                <a:solidFill>
                  <a:srgbClr val="002060"/>
                </a:solidFill>
              </a:rPr>
              <a:t>atención a </a:t>
            </a:r>
            <a:r>
              <a:rPr lang="es-CO" sz="2400" dirty="0">
                <a:solidFill>
                  <a:srgbClr val="002060"/>
                </a:solidFill>
              </a:rPr>
              <a:t>las personas víctimas. </a:t>
            </a:r>
          </a:p>
          <a:p>
            <a:r>
              <a:rPr lang="es-CO" sz="2400" dirty="0">
                <a:solidFill>
                  <a:srgbClr val="002060"/>
                </a:solidFill>
              </a:rPr>
              <a:t> </a:t>
            </a:r>
          </a:p>
        </p:txBody>
      </p:sp>
    </p:spTree>
    <p:extLst>
      <p:ext uri="{BB962C8B-B14F-4D97-AF65-F5344CB8AC3E}">
        <p14:creationId xmlns:p14="http://schemas.microsoft.com/office/powerpoint/2010/main" val="30381279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Inspiración.thmx</Template>
  <TotalTime>58</TotalTime>
  <Words>411</Words>
  <Application>Microsoft Macintosh PowerPoint</Application>
  <PresentationFormat>Presentación en pantalla (4:3)</PresentationFormat>
  <Paragraphs>233</Paragraphs>
  <Slides>18</Slides>
  <Notes>18</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Presentación de PowerPoint</vt:lpstr>
      <vt:lpstr>PROTOCOLO DE ATENCIÓN INTEGRAL EN SALUD A PERSONAS VICTIMAS</vt:lpstr>
      <vt:lpstr> </vt:lpstr>
      <vt:lpstr> </vt:lpstr>
      <vt:lpstr>      MARCO NORMATIVO (I)  Ley 1448 de 2011 Decreto 4800 de 2011 Decreto Ley 4333 de 2011  Decreto Ley 4334 de 2011 Decreto Ley 4335 de 2011 Ley 387 de 1997 Decreto 976 de 1997 Decreto 2378 de 1997     </vt:lpstr>
      <vt:lpstr>       MARCO NORMATIVO (II)  Sentencia T- 025 de 2004 Decreto 250 de 2005 Ley 1098 de 2006 Ley 1450 de 2011 Ley 100 de 1993 Ley 1122 de 2007 Ley 1438 de 2011 Acuerdo 029 de 2011 de la CRES Acuerdo 031 de 2012 de la CRES      </vt:lpstr>
      <vt:lpstr>Presentación de PowerPoint</vt:lpstr>
      <vt:lpstr>    OBJETIVO GENERAL  Garantizar la asistencia integral en salud con enfoque psicosocial en el marco del Sistema General de Seguridad Social en Salud, a la población víctima del conflicto armado, para superar o disminuir el daño físico, emocional y/o psicológico, consecuencia del hecho victimizante con enfoque de derechos y enfoque diferencial.      </vt:lpstr>
      <vt:lpstr>Presentación de PowerPoint</vt:lpstr>
      <vt:lpstr>Presentación de PowerPoint</vt:lpstr>
      <vt:lpstr>ENFOQUE DIFERENCIAL</vt:lpstr>
      <vt:lpstr>ATENCIÓN INTEGRAL EN SALUD CON ENFOQUE DIFERENCIAL</vt:lpstr>
      <vt:lpstr>COMPONENTES OPERACIONALES</vt:lpstr>
      <vt:lpstr>  CONTENIDOS MÍNIMOS PARA LA ATENCIÓN </vt:lpstr>
      <vt:lpstr> ENFOQUE ETNICO Y DIFERENCIAL </vt:lpstr>
      <vt:lpstr>   REGISTRO DE LA ATENCIÓN INDIVIDUAL Y COLECTIVA </vt:lpstr>
      <vt:lpstr>RUTA DE ATENCIÓN</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Edwin Fernando Espinosa</cp:lastModifiedBy>
  <cp:revision>10</cp:revision>
  <dcterms:created xsi:type="dcterms:W3CDTF">2012-09-24T18:00:52Z</dcterms:created>
  <dcterms:modified xsi:type="dcterms:W3CDTF">2013-05-07T14:10:17Z</dcterms:modified>
</cp:coreProperties>
</file>