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8" r:id="rId16"/>
    <p:sldId id="270" r:id="rId17"/>
    <p:sldId id="271" r:id="rId18"/>
    <p:sldId id="272" r:id="rId19"/>
    <p:sldId id="273" r:id="rId20"/>
    <p:sldId id="274" r:id="rId21"/>
    <p:sldId id="275" r:id="rId22"/>
    <p:sldId id="276" r:id="rId23"/>
    <p:sldId id="277" r:id="rId24"/>
    <p:sldId id="279" r:id="rId25"/>
    <p:sldId id="28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516624"/>
            <a:ext cx="7315200" cy="2595025"/>
          </a:xfrm>
        </p:spPr>
        <p:txBody>
          <a:bodyPr>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914400" y="5166530"/>
            <a:ext cx="7315200" cy="1144632"/>
          </a:xfrm>
        </p:spPr>
        <p:txBody>
          <a:bodyPr>
            <a:normAutofit/>
          </a:bodyPr>
          <a:lstStyle>
            <a:lvl1pPr marL="0" indent="0" algn="l">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7" name="Date Placeholder 6"/>
          <p:cNvSpPr>
            <a:spLocks noGrp="1"/>
          </p:cNvSpPr>
          <p:nvPr>
            <p:ph type="dt" sz="half" idx="10"/>
          </p:nvPr>
        </p:nvSpPr>
        <p:spPr/>
        <p:txBody>
          <a:bodyPr/>
          <a:lstStyle/>
          <a:p>
            <a:fld id="{2FE7D661-1836-44F7-8FAF-35E8F866ECD3}" type="datetime1">
              <a:rPr lang="en-US" smtClean="0"/>
              <a:pPr/>
              <a:t>5/24/2013</a:t>
            </a:fld>
            <a:endParaRPr lang="en-US"/>
          </a:p>
        </p:txBody>
      </p:sp>
      <p:sp>
        <p:nvSpPr>
          <p:cNvPr id="8" name="Slide Number Placeholder 7"/>
          <p:cNvSpPr>
            <a:spLocks noGrp="1"/>
          </p:cNvSpPr>
          <p:nvPr>
            <p:ph type="sldNum" sz="quarter" idx="11"/>
          </p:nvPr>
        </p:nvSpPr>
        <p:spPr/>
        <p:txBody>
          <a:bodyPr/>
          <a:lstStyle/>
          <a:p>
            <a:fld id="{CE8079A4-7AA8-4A4F-87E2-7781EC5097DD}" type="slidenum">
              <a:rPr lang="en-US" smtClean="0"/>
              <a:pPr/>
              <a:t>‹Nº›</a:t>
            </a:fld>
            <a:endParaRPr lang="en-US"/>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B1FF71CE-B899-4B2B-848D-9F12F0C901B6}" type="datetimeFigureOut">
              <a:rPr lang="en-US" smtClean="0"/>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397606D-E5C4-4C2F-8241-EC2663EF1CD4}" type="slidenum">
              <a:rPr lang="en-US" smtClean="0"/>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48400" y="1826709"/>
            <a:ext cx="1492499" cy="4484454"/>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854524" y="1826709"/>
            <a:ext cx="5241476" cy="448445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102CF1CA-F464-4B29-B867-EAF8A9B936E3}" type="datetime1">
              <a:rPr lang="en-US" smtClean="0"/>
              <a:pPr/>
              <a:t>5/24/2013</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CAE6B357-51B9-47D2-A71D-0D06CB03185D}" type="datetime1">
              <a:rPr lang="en-US" smtClean="0"/>
              <a:pPr/>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14400" y="5017572"/>
            <a:ext cx="7315200" cy="1293592"/>
          </a:xfrm>
        </p:spPr>
        <p:txBody>
          <a:bodyPr anchor="t"/>
          <a:lstStyle>
            <a:lvl1pPr algn="l">
              <a:defRPr sz="40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914400" y="3865097"/>
            <a:ext cx="7315200" cy="1098439"/>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58CB827-F132-4DF6-9FB9-4035A4C798EF}" type="datetime1">
              <a:rPr lang="en-US" smtClean="0"/>
              <a:pPr/>
              <a:t>5/24/2013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A92A601-7D32-4ED7-AD1A-974B6DDBDCDC}" type="datetime1">
              <a:rPr lang="en-US" smtClean="0"/>
              <a:pPr/>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‹Nº›</a:t>
            </a:fld>
            <a:endParaRPr lang="en-US"/>
          </a:p>
        </p:txBody>
      </p:sp>
      <p:sp>
        <p:nvSpPr>
          <p:cNvPr id="9" name="Title 8"/>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a:p>
        </p:txBody>
      </p:sp>
      <p:sp>
        <p:nvSpPr>
          <p:cNvPr id="8" name="Content Placeholder 7"/>
          <p:cNvSpPr>
            <a:spLocks noGrp="1"/>
          </p:cNvSpPr>
          <p:nvPr>
            <p:ph sz="quarter" idx="13"/>
          </p:nvPr>
        </p:nvSpPr>
        <p:spPr>
          <a:xfrm>
            <a:off x="914400" y="2743200"/>
            <a:ext cx="3566160" cy="359359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81728" y="2743200"/>
            <a:ext cx="3566160" cy="3595687"/>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16348" y="2743200"/>
            <a:ext cx="336499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85144" y="2743200"/>
            <a:ext cx="3362062" cy="621792"/>
          </a:xfrm>
        </p:spPr>
        <p:txBody>
          <a:bodyPr anchor="b">
            <a:noAutofit/>
          </a:bodyPr>
          <a:lstStyle>
            <a:lvl1pPr marL="0" indent="0">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63A17B41-4A0C-4639-A132-E5C8F99A4BE8}" type="datetime1">
              <a:rPr lang="en-US" smtClean="0"/>
              <a:pPr/>
              <a:t>5/24/2013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8079A4-7AA8-4A4F-87E2-7781EC5097DD}" type="slidenum">
              <a:rPr lang="en-US" smtClean="0"/>
              <a:pPr/>
              <a:t>‹Nº›</a:t>
            </a:fld>
            <a:endParaRPr lang="en-US"/>
          </a:p>
        </p:txBody>
      </p:sp>
      <p:sp>
        <p:nvSpPr>
          <p:cNvPr id="10" name="Title 9"/>
          <p:cNvSpPr>
            <a:spLocks noGrp="1"/>
          </p:cNvSpPr>
          <p:nvPr>
            <p:ph type="title"/>
          </p:nvPr>
        </p:nvSpPr>
        <p:spPr>
          <a:xfrm>
            <a:off x="914400" y="1544715"/>
            <a:ext cx="7315200" cy="1154097"/>
          </a:xfrm>
        </p:spPr>
        <p:txBody>
          <a:bodyPr/>
          <a:lstStyle/>
          <a:p>
            <a:r>
              <a:rPr lang="es-ES" smtClean="0"/>
              <a:t>Haga clic para modificar el estilo de título del patrón</a:t>
            </a:r>
            <a:endParaRPr lang="en-US" dirty="0"/>
          </a:p>
        </p:txBody>
      </p:sp>
      <p:sp>
        <p:nvSpPr>
          <p:cNvPr id="11" name="Content Placeholder 10"/>
          <p:cNvSpPr>
            <a:spLocks noGrp="1"/>
          </p:cNvSpPr>
          <p:nvPr>
            <p:ph sz="quarter" idx="13"/>
          </p:nvPr>
        </p:nvSpPr>
        <p:spPr>
          <a:xfrm>
            <a:off x="914400"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81727" y="3383280"/>
            <a:ext cx="3566160" cy="29535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BE9967FD-6084-4075-993E-77EC8038773F}" type="datetime1">
              <a:rPr lang="en-US" smtClean="0"/>
              <a:pPr/>
              <a:t>5/24/2013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8079A4-7AA8-4A4F-87E2-7781EC5097DD}"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988B47-74BA-4873-ADAE-EB0120124E83}" type="datetime1">
              <a:rPr lang="en-US" smtClean="0"/>
              <a:pPr/>
              <a:t>5/24/2013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E8079A4-7AA8-4A4F-87E2-7781EC5097DD}"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5362"/>
            <a:ext cx="2950936" cy="2173015"/>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021752" y="1826709"/>
            <a:ext cx="4207848" cy="4476614"/>
          </a:xfrm>
        </p:spPr>
        <p:txBody>
          <a:bodyPr anchor="ct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914400" y="4061095"/>
            <a:ext cx="2950936" cy="2245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93CF52C1-9A39-494C-9977-BBEFAB872C1F}" type="datetime1">
              <a:rPr lang="en-US" smtClean="0"/>
              <a:pPr/>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2953512" cy="2176272"/>
          </a:xfrm>
        </p:spPr>
        <p:txBody>
          <a:bodyPr anchor="b">
            <a:normAutofit/>
          </a:bodyPr>
          <a:lstStyle>
            <a:lvl1pPr algn="l">
              <a:defRPr sz="28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191000" y="2286000"/>
            <a:ext cx="4038600" cy="3352800"/>
          </a:xfrm>
          <a:solidFill>
            <a:schemeClr val="accent2"/>
          </a:solidFill>
          <a:ln w="12700">
            <a:noFill/>
          </a:ln>
          <a:effectLst>
            <a:reflection blurRad="12700" stA="30000" endPos="30000" dist="31750" dir="5400000" sy="-100000" algn="bl" rotWithShape="0"/>
          </a:effectLst>
          <a:scene3d>
            <a:camera prst="perspectiveRight" fov="2700000">
              <a:rot lat="240000" lon="900000" rev="0"/>
            </a:camera>
            <a:lightRig rig="threePt" dir="t">
              <a:rot lat="0" lon="0" rev="2700000"/>
            </a:lightRig>
          </a:scene3d>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914400" y="4059936"/>
            <a:ext cx="2953512" cy="224942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CD1EACE2-EA00-4376-9A66-47ABB8B02CF5}" type="datetime1">
              <a:rPr lang="en-US" smtClean="0"/>
              <a:pPr/>
              <a:t>5/24/2013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8079A4-7AA8-4A4F-87E2-7781EC5097DD}"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0" name="Rectangle 9"/>
          <p:cNvSpPr/>
          <p:nvPr/>
        </p:nvSpPr>
        <p:spPr>
          <a:xfrm>
            <a:off x="8435268" y="573807"/>
            <a:ext cx="86236"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569419" y="573807"/>
            <a:ext cx="576072" cy="57231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914400" y="1544715"/>
            <a:ext cx="7315200" cy="115409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0" y="2769833"/>
            <a:ext cx="7315200" cy="353952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6007690" y="548797"/>
            <a:ext cx="1189132" cy="297918"/>
          </a:xfrm>
          <a:prstGeom prst="rect">
            <a:avLst/>
          </a:prstGeom>
        </p:spPr>
        <p:txBody>
          <a:bodyPr vert="horz" lIns="91440" tIns="45720" rIns="91440" bIns="45720" rtlCol="0" anchor="ctr"/>
          <a:lstStyle>
            <a:lvl1pPr algn="l">
              <a:defRPr sz="1200">
                <a:solidFill>
                  <a:schemeClr val="tx1">
                    <a:alpha val="50000"/>
                  </a:schemeClr>
                </a:solidFill>
              </a:defRPr>
            </a:lvl1pPr>
          </a:lstStyle>
          <a:p>
            <a:fld id="{DA47DADC-55EA-4839-91C8-5BCC0EC06F5C}" type="datetime1">
              <a:rPr lang="en-US" smtClean="0"/>
              <a:pPr/>
              <a:t>5/24/2013</a:t>
            </a:fld>
            <a:endParaRPr lang="en-US" dirty="0"/>
          </a:p>
        </p:txBody>
      </p:sp>
      <p:sp>
        <p:nvSpPr>
          <p:cNvPr id="6" name="Slide Number Placeholder 5"/>
          <p:cNvSpPr>
            <a:spLocks noGrp="1"/>
          </p:cNvSpPr>
          <p:nvPr>
            <p:ph type="sldNum" sz="quarter" idx="4"/>
          </p:nvPr>
        </p:nvSpPr>
        <p:spPr>
          <a:xfrm>
            <a:off x="7314415" y="548797"/>
            <a:ext cx="941203" cy="301752"/>
          </a:xfrm>
          <a:prstGeom prst="rect">
            <a:avLst/>
          </a:prstGeom>
        </p:spPr>
        <p:txBody>
          <a:bodyPr vert="horz" lIns="91440" tIns="45720" rIns="91440" bIns="45720" rtlCol="0" anchor="ctr"/>
          <a:lstStyle>
            <a:lvl1pPr algn="r">
              <a:defRPr sz="1200">
                <a:solidFill>
                  <a:schemeClr val="tx1"/>
                </a:solidFill>
              </a:defRPr>
            </a:lvl1pPr>
          </a:lstStyle>
          <a:p>
            <a:fld id="{CE8079A4-7AA8-4A4F-87E2-7781EC5097DD}" type="slidenum">
              <a:rPr lang="en-US" smtClean="0"/>
              <a:pPr/>
              <a:t>‹Nº›</a:t>
            </a:fld>
            <a:endParaRPr lang="en-US"/>
          </a:p>
        </p:txBody>
      </p:sp>
      <p:sp>
        <p:nvSpPr>
          <p:cNvPr id="5" name="Footer Placeholder 4"/>
          <p:cNvSpPr>
            <a:spLocks noGrp="1"/>
          </p:cNvSpPr>
          <p:nvPr>
            <p:ph type="ftr" sz="quarter" idx="3"/>
          </p:nvPr>
        </p:nvSpPr>
        <p:spPr>
          <a:xfrm>
            <a:off x="6008688" y="855956"/>
            <a:ext cx="2246489" cy="301227"/>
          </a:xfrm>
          <a:prstGeom prst="rect">
            <a:avLst/>
          </a:prstGeom>
        </p:spPr>
        <p:txBody>
          <a:bodyPr vert="horz" lIns="91440" tIns="0" rIns="91440" bIns="45720" rtlCol="0" anchor="t"/>
          <a:lstStyle>
            <a:lvl1pPr algn="l">
              <a:defRPr sz="1000">
                <a:solidFill>
                  <a:schemeClr val="tx1"/>
                </a:solidFill>
              </a:defRPr>
            </a:lvl1pPr>
          </a:lstStyle>
          <a:p>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2" r:id="rId10"/>
    <p:sldLayoutId id="2147483671" r:id="rId11"/>
  </p:sldLayoutIdLst>
  <p:hf hdr="0"/>
  <p:txStyles>
    <p:titleStyle>
      <a:lvl1pPr algn="l" defTabSz="914400" rtl="0" eaLnBrk="1" latinLnBrk="0" hangingPunct="1">
        <a:spcBef>
          <a:spcPct val="0"/>
        </a:spcBef>
        <a:buNone/>
        <a:defRPr sz="40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buClr>
          <a:schemeClr val="tx2"/>
        </a:buClr>
        <a:buFont typeface="Wingdings" charset="2"/>
        <a:buChar char="§"/>
        <a:defRPr sz="2000" kern="1200">
          <a:solidFill>
            <a:schemeClr val="tx1"/>
          </a:solidFill>
          <a:latin typeface="+mn-lt"/>
          <a:ea typeface="+mn-ea"/>
          <a:cs typeface="+mn-cs"/>
        </a:defRPr>
      </a:lvl1pPr>
      <a:lvl2pPr marL="502920" indent="-182880" algn="l" defTabSz="914400" rtl="0" eaLnBrk="1" latinLnBrk="0" hangingPunct="1">
        <a:spcBef>
          <a:spcPct val="20000"/>
        </a:spcBef>
        <a:buClr>
          <a:schemeClr val="tx2"/>
        </a:buClr>
        <a:buFont typeface="Wingdings" charset="2"/>
        <a:buChar char="§"/>
        <a:defRPr sz="1800" kern="1200">
          <a:solidFill>
            <a:schemeClr val="tx1"/>
          </a:solidFill>
          <a:latin typeface="+mn-lt"/>
          <a:ea typeface="+mn-ea"/>
          <a:cs typeface="+mn-cs"/>
        </a:defRPr>
      </a:lvl2pPr>
      <a:lvl3pPr marL="685800" indent="-182880" algn="l" defTabSz="914400" rtl="0" eaLnBrk="1" latinLnBrk="0" hangingPunct="1">
        <a:spcBef>
          <a:spcPct val="20000"/>
        </a:spcBef>
        <a:buClr>
          <a:schemeClr val="tx2"/>
        </a:buClr>
        <a:buFont typeface="Wingdings" charset="2"/>
        <a:buChar char="§"/>
        <a:defRPr sz="1600" kern="1200">
          <a:solidFill>
            <a:schemeClr val="tx1"/>
          </a:solidFill>
          <a:latin typeface="+mn-lt"/>
          <a:ea typeface="+mn-ea"/>
          <a:cs typeface="+mn-cs"/>
        </a:defRPr>
      </a:lvl3pPr>
      <a:lvl4pPr marL="9144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4pPr>
      <a:lvl5pPr marL="1143000" indent="-182880" algn="l" defTabSz="914400" rtl="0" eaLnBrk="1" latinLnBrk="0" hangingPunct="1">
        <a:spcBef>
          <a:spcPct val="20000"/>
        </a:spcBef>
        <a:buClr>
          <a:schemeClr val="tx2"/>
        </a:buClr>
        <a:buFont typeface="Wingdings" charset="2"/>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6pPr>
      <a:lvl7pPr marL="16002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7pPr>
      <a:lvl8pPr marL="18288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8pPr>
      <a:lvl9pPr marL="2057400" indent="-182880" algn="l" defTabSz="914400" rtl="0" eaLnBrk="1" latinLnBrk="0" hangingPunct="1">
        <a:spcBef>
          <a:spcPct val="20000"/>
        </a:spcBef>
        <a:buClr>
          <a:schemeClr val="tx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sp>
        <p:nvSpPr>
          <p:cNvPr id="4" name="3 Marcador de fecha"/>
          <p:cNvSpPr>
            <a:spLocks noGrp="1"/>
          </p:cNvSpPr>
          <p:nvPr>
            <p:ph type="dt" sz="half" idx="10"/>
          </p:nvPr>
        </p:nvSpPr>
        <p:spPr/>
        <p:txBody>
          <a:bodyPr/>
          <a:lstStyle/>
          <a:p>
            <a:fld id="{2FE7D661-1836-44F7-8FAF-35E8F866ECD3}" type="datetime1">
              <a:rPr lang="en-US" smtClean="0"/>
              <a:pPr/>
              <a:t>5/24/2013</a:t>
            </a:fld>
            <a:endParaRPr lang="en-US"/>
          </a:p>
        </p:txBody>
      </p:sp>
      <p:sp>
        <p:nvSpPr>
          <p:cNvPr id="5" name="4 Marcador de número de diapositiva"/>
          <p:cNvSpPr>
            <a:spLocks noGrp="1"/>
          </p:cNvSpPr>
          <p:nvPr>
            <p:ph type="sldNum" sz="quarter" idx="11"/>
          </p:nvPr>
        </p:nvSpPr>
        <p:spPr/>
        <p:txBody>
          <a:bodyPr/>
          <a:lstStyle/>
          <a:p>
            <a:fld id="{CE8079A4-7AA8-4A4F-87E2-7781EC5097DD}" type="slidenum">
              <a:rPr lang="en-US" smtClean="0"/>
              <a:pPr/>
              <a:t>1</a:t>
            </a:fld>
            <a:endParaRPr lang="en-US"/>
          </a:p>
        </p:txBody>
      </p:sp>
      <p:sp>
        <p:nvSpPr>
          <p:cNvPr id="6" name="5 Marcador de pie de página"/>
          <p:cNvSpPr>
            <a:spLocks noGrp="1"/>
          </p:cNvSpPr>
          <p:nvPr>
            <p:ph type="ftr" sz="quarter" idx="12"/>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68110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10</a:t>
            </a:fld>
            <a:endParaRPr lang="en-US"/>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33258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11</a:t>
            </a:fld>
            <a:endParaRPr lang="en-US"/>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1841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12</a:t>
            </a:fld>
            <a:endParaRPr lang="en-US"/>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93087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13</a:t>
            </a:fld>
            <a:endParaRPr lang="en-US"/>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94411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14</a:t>
            </a:fld>
            <a:endParaRPr lang="en-US"/>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13206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15</a:t>
            </a:fld>
            <a:endParaRPr lang="en-US"/>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54964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16</a:t>
            </a:fld>
            <a:endParaRPr lang="en-US"/>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52008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17</a:t>
            </a:fld>
            <a:endParaRPr lang="en-US"/>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577990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18</a:t>
            </a:fld>
            <a:endParaRPr lang="en-US"/>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75509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19</a:t>
            </a:fld>
            <a:endParaRPr lang="en-US"/>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13203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2</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3802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20</a:t>
            </a:fld>
            <a:endParaRPr lang="en-US"/>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865953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21</a:t>
            </a:fld>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94784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22</a:t>
            </a:fld>
            <a:endParaRPr lang="en-US"/>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7124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23</a:t>
            </a:fld>
            <a:endParaRPr lang="en-US"/>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98291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914400" y="260648"/>
            <a:ext cx="7315200" cy="6597351"/>
          </a:xfrm>
        </p:spPr>
        <p:txBody>
          <a:bodyPr>
            <a:normAutofit fontScale="55000" lnSpcReduction="20000"/>
          </a:bodyPr>
          <a:lstStyle/>
          <a:p>
            <a:r>
              <a:rPr lang="es-ES" dirty="0"/>
              <a:t>¿Cuáles son los mitos o ideas erróneas sobre el suicidio?</a:t>
            </a:r>
          </a:p>
          <a:p>
            <a:r>
              <a:rPr lang="es-ES" dirty="0"/>
              <a:t>Creencias erróneas	Situación real	</a:t>
            </a:r>
          </a:p>
          <a:p>
            <a:r>
              <a:rPr lang="es-ES" dirty="0"/>
              <a:t>EL QUE SE QUIERE MATAR NO LO DICE	Conduce a no prestar atención a las personas que manifiestan sus ideas suicidas o amenazan con suicidarse.</a:t>
            </a:r>
          </a:p>
          <a:p>
            <a:r>
              <a:rPr lang="es-ES" dirty="0"/>
              <a:t>De cada diez personas que se suicidan, nueve manifestaron claramente sus propósitos y la otra dejó entrever sus intenciones de acabar con su vida.	</a:t>
            </a:r>
          </a:p>
          <a:p>
            <a:r>
              <a:rPr lang="es-ES" dirty="0"/>
              <a:t>EL QUE LO DICE NO LO HACE	Conduce a minimizar las amenazas suicidas, que pueden considerarse erróneamente como chantajes, manipulaciones, alardes, etc.</a:t>
            </a:r>
          </a:p>
          <a:p>
            <a:r>
              <a:rPr lang="es-ES" dirty="0"/>
              <a:t>El que se suicida pudo expresar lo que ocurriría con palabras, amenazas, gestos o cambios de conducta.	</a:t>
            </a:r>
          </a:p>
          <a:p>
            <a:r>
              <a:rPr lang="es-ES" dirty="0"/>
              <a:t>TODO EL QUE SE SUICIDA ES UN ENFERMO MENTAL	Intenta hacer sinónimo el suicidio y la enfermedad mental.</a:t>
            </a:r>
          </a:p>
          <a:p>
            <a:r>
              <a:rPr lang="es-ES" dirty="0"/>
              <a:t>Los enfermos mentales se suicidan con mayor frecuencia que la población general, pero no necesariamente hay que padecer un trastorno mental para hacerlo. No hay duda de que todo suicida es una persona que sufre.	</a:t>
            </a:r>
          </a:p>
          <a:p>
            <a:r>
              <a:rPr lang="es-ES" dirty="0"/>
              <a:t>EL SUICIDIO SE HEREDA	Lleva a creer erróneamente que lo que está determinado por la herencia es imposible modificarlo.</a:t>
            </a:r>
          </a:p>
          <a:p>
            <a:r>
              <a:rPr lang="es-ES" dirty="0"/>
              <a:t>Aunque el suicidio pueda tener influencia genética, existen una serie de factores protectores que es preciso potenciar (habilidades en la resolución de los problemas, tener confianza en uno mismo, integración social, etc.…)	</a:t>
            </a:r>
          </a:p>
          <a:p>
            <a:r>
              <a:rPr lang="es-ES" dirty="0"/>
              <a:t>HABLAR SOBRE EL SUICIDIO CON UNA PERSONA QUE ESTÁ EN RIESGO LE PUEDE INCITAR A QUE LO REALICE	Infunde temor a la hora de abordar el tema del suicidio en quienes están en riesgo de consumarlo.</a:t>
            </a:r>
          </a:p>
          <a:p>
            <a:r>
              <a:rPr lang="es-ES" dirty="0"/>
              <a:t>Está demostrado que hablar del suicidio reduce el riesgo de realizarlo y puede ser la única posibilidad que ofrezca a esa persona para el análisis de sus propósitos autodestructivos.	</a:t>
            </a:r>
          </a:p>
          <a:p>
            <a:r>
              <a:rPr lang="es-ES" dirty="0"/>
              <a:t>EL SUICIDA DESEA MORIR	Pretende justificar la muerte por suicidio de quienes lo intentan o consuman.</a:t>
            </a:r>
          </a:p>
          <a:p>
            <a:r>
              <a:rPr lang="es-ES" dirty="0"/>
              <a:t>Con frecuencia el suicida está en una posición ambivalente, desea morir si su vida continúa de la misma manera y desea vivir si se produjeran pequeños cambios en ella.	</a:t>
            </a:r>
          </a:p>
          <a:p>
            <a:r>
              <a:rPr lang="es-ES" dirty="0"/>
              <a:t>EL QUE INTENTA EL SUICIDIO ES UN COBARDE	Pretende evitar el suicidio al equipararlo con una cualidad negativa de la personalidad.</a:t>
            </a:r>
          </a:p>
          <a:p>
            <a:r>
              <a:rPr lang="es-ES" dirty="0"/>
              <a:t>Los que intentan suicidarse no son cobardes sólo son personas que sufren.	</a:t>
            </a:r>
          </a:p>
          <a:p>
            <a:r>
              <a:rPr lang="es-ES" dirty="0"/>
              <a:t>EL QUE INTENTA EL SUICIDIO ES UN VALIENTE	Pretende equiparar el suicidio con una característica positiva de la personalidad, lo que entorpece su prevención al hacerlo sinónimo de un atributo imitable como es el valor.</a:t>
            </a:r>
          </a:p>
          <a:p>
            <a:r>
              <a:rPr lang="es-ES" dirty="0"/>
              <a:t>Los atributos personales como cobardía o valentía no se cuantifican o miden en función de las veces que alguien se intenta quitar la vida o la respeta.	</a:t>
            </a:r>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24</a:t>
            </a:fld>
            <a:endParaRPr lang="en-US"/>
          </a:p>
        </p:txBody>
      </p:sp>
    </p:spTree>
    <p:extLst>
      <p:ext uri="{BB962C8B-B14F-4D97-AF65-F5344CB8AC3E}">
        <p14:creationId xmlns:p14="http://schemas.microsoft.com/office/powerpoint/2010/main" val="122703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pPr lvl="0">
              <a:buClr>
                <a:srgbClr val="FF8600"/>
              </a:buClr>
            </a:pPr>
            <a:r>
              <a:rPr lang="es-ES" sz="1000" dirty="0">
                <a:solidFill>
                  <a:prstClr val="white"/>
                </a:solidFill>
              </a:rPr>
              <a:t>SÓLO LOS VIEJOS SE SUICIDAN	Pretende evadir el suicidio como causa de muerte en edades tempranas de la vida como son los niños y los adolescentes.</a:t>
            </a:r>
          </a:p>
          <a:p>
            <a:pPr lvl="0">
              <a:buClr>
                <a:srgbClr val="FF8600"/>
              </a:buClr>
            </a:pPr>
            <a:r>
              <a:rPr lang="es-ES" sz="1000" dirty="0">
                <a:solidFill>
                  <a:prstClr val="white"/>
                </a:solidFill>
              </a:rPr>
              <a:t>Los ancianos realizan menos intentos </a:t>
            </a:r>
            <a:r>
              <a:rPr lang="es-ES" sz="1000" dirty="0" err="1">
                <a:solidFill>
                  <a:prstClr val="white"/>
                </a:solidFill>
              </a:rPr>
              <a:t>autolíticos</a:t>
            </a:r>
            <a:r>
              <a:rPr lang="es-ES" sz="1000" dirty="0">
                <a:solidFill>
                  <a:prstClr val="white"/>
                </a:solidFill>
              </a:rPr>
              <a:t> que los jóvenes, pero utilizan métodos mas efectivos al intentarlo, lo que lleva a una mayor letalidad.	</a:t>
            </a:r>
          </a:p>
          <a:p>
            <a:pPr lvl="0">
              <a:buClr>
                <a:srgbClr val="FF8600"/>
              </a:buClr>
            </a:pPr>
            <a:r>
              <a:rPr lang="es-ES" sz="1000" dirty="0">
                <a:solidFill>
                  <a:prstClr val="white"/>
                </a:solidFill>
              </a:rPr>
              <a:t>SI SE RETA A UN SUICIDA ESTE NO LO INTENTA	Pretende probar fuerzas con el sujeto en crisis suicida y desconoce el peligro que significa su vulnerabilidad.</a:t>
            </a:r>
          </a:p>
          <a:p>
            <a:pPr lvl="0">
              <a:buClr>
                <a:srgbClr val="FF8600"/>
              </a:buClr>
            </a:pPr>
            <a:r>
              <a:rPr lang="es-ES" sz="1000" dirty="0">
                <a:solidFill>
                  <a:prstClr val="white"/>
                </a:solidFill>
              </a:rPr>
              <a:t>Retar al suicida es un acto irresponsable, pues se está ante una persona vulnerable cuyos mecanismos de adaptación han fracasado, ya que predominan precisamente los deseos de autodestruirse.	</a:t>
            </a:r>
          </a:p>
          <a:p>
            <a:pPr lvl="0">
              <a:buClr>
                <a:srgbClr val="FF8600"/>
              </a:buClr>
            </a:pPr>
            <a:r>
              <a:rPr lang="es-ES" sz="1000" dirty="0">
                <a:solidFill>
                  <a:prstClr val="white"/>
                </a:solidFill>
              </a:rPr>
              <a:t>LOS MEDIOS DE COMUNICACIÓN NO PUEDEN CONTRIBUIR A LA PREVENCIÓN DEL SUICIDIO	Pretende continuar emitiendo noticias sensacionalistas, con el objetivo primordial de vender, sin tener en cuenta las consecuencias del mensaje emitido.</a:t>
            </a:r>
          </a:p>
          <a:p>
            <a:pPr lvl="0">
              <a:buClr>
                <a:srgbClr val="FF8600"/>
              </a:buClr>
            </a:pPr>
            <a:r>
              <a:rPr lang="es-ES" sz="1000" dirty="0">
                <a:solidFill>
                  <a:prstClr val="white"/>
                </a:solidFill>
              </a:rPr>
              <a:t>Los medios de comunicación pueden convertirse en un valioso aliado en la prevención del suicidio si enfocan correctamente la noticia sobre el tema y tienen en cuenta las sugerencias de los expertos: publicar señales de alerta de una crisis suicida, dispositivos de salud mental a los que puede acudir, divulgar grupos de riesgo y medidas sencillas que permitan a la población saber qué hacer en caso de detectar a un sujeto con riesgo de suicidio.	</a:t>
            </a:r>
          </a:p>
          <a:p>
            <a:pPr lvl="0">
              <a:buClr>
                <a:srgbClr val="FF8600"/>
              </a:buClr>
            </a:pPr>
            <a:endParaRPr lang="es-ES" sz="1000">
              <a:solidFill>
                <a:prstClr val="white"/>
              </a:solidFill>
            </a:endParaRPr>
          </a:p>
          <a:p>
            <a:endParaRPr lang="es-ES"/>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25</a:t>
            </a:fld>
            <a:endParaRPr lang="en-US"/>
          </a:p>
        </p:txBody>
      </p:sp>
    </p:spTree>
    <p:extLst>
      <p:ext uri="{BB962C8B-B14F-4D97-AF65-F5344CB8AC3E}">
        <p14:creationId xmlns:p14="http://schemas.microsoft.com/office/powerpoint/2010/main" val="18206284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3</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999"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3052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23493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5</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2993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6</a:t>
            </a:fld>
            <a:endParaRPr lang="en-US"/>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45859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7</a:t>
            </a:fld>
            <a:endParaRPr lang="en-US"/>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281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8</a:t>
            </a:fld>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556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dirty="0"/>
          </a:p>
        </p:txBody>
      </p:sp>
      <p:sp>
        <p:nvSpPr>
          <p:cNvPr id="4" name="3 Marcador de fecha"/>
          <p:cNvSpPr>
            <a:spLocks noGrp="1"/>
          </p:cNvSpPr>
          <p:nvPr>
            <p:ph type="dt" sz="half" idx="10"/>
          </p:nvPr>
        </p:nvSpPr>
        <p:spPr/>
        <p:txBody>
          <a:bodyPr/>
          <a:lstStyle/>
          <a:p>
            <a:fld id="{CAE6B357-51B9-47D2-A71D-0D06CB03185D}" type="datetime1">
              <a:rPr lang="en-US" smtClean="0"/>
              <a:pPr/>
              <a:t>5/24/2013</a:t>
            </a:fld>
            <a:endParaRPr lang="en-US"/>
          </a:p>
        </p:txBody>
      </p:sp>
      <p:sp>
        <p:nvSpPr>
          <p:cNvPr id="5" name="4 Marcador de pie de página"/>
          <p:cNvSpPr>
            <a:spLocks noGrp="1"/>
          </p:cNvSpPr>
          <p:nvPr>
            <p:ph type="ftr" sz="quarter" idx="11"/>
          </p:nvPr>
        </p:nvSpPr>
        <p:spPr/>
        <p:txBody>
          <a:bodyPr/>
          <a:lstStyle/>
          <a:p>
            <a:endParaRPr lang="en-US"/>
          </a:p>
        </p:txBody>
      </p:sp>
      <p:sp>
        <p:nvSpPr>
          <p:cNvPr id="6" name="5 Marcador de número de diapositiva"/>
          <p:cNvSpPr>
            <a:spLocks noGrp="1"/>
          </p:cNvSpPr>
          <p:nvPr>
            <p:ph type="sldNum" sz="quarter" idx="12"/>
          </p:nvPr>
        </p:nvSpPr>
        <p:spPr/>
        <p:txBody>
          <a:bodyPr/>
          <a:lstStyle/>
          <a:p>
            <a:fld id="{CE8079A4-7AA8-4A4F-87E2-7781EC5097DD}" type="slidenum">
              <a:rPr lang="en-US" smtClean="0"/>
              <a:pPr/>
              <a:t>9</a:t>
            </a:fld>
            <a:endParaRPr lang="en-US"/>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48595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erspectiva">
  <a:themeElements>
    <a:clrScheme name="Perspective">
      <a:dk1>
        <a:sysClr val="windowText" lastClr="000000"/>
      </a:dk1>
      <a:lt1>
        <a:sysClr val="window" lastClr="FFFFFF"/>
      </a:lt1>
      <a:dk2>
        <a:srgbClr val="283138"/>
      </a:dk2>
      <a:lt2>
        <a:srgbClr val="FF8600"/>
      </a:lt2>
      <a:accent1>
        <a:srgbClr val="838D9B"/>
      </a:accent1>
      <a:accent2>
        <a:srgbClr val="D2610C"/>
      </a:accent2>
      <a:accent3>
        <a:srgbClr val="80716A"/>
      </a:accent3>
      <a:accent4>
        <a:srgbClr val="94147C"/>
      </a:accent4>
      <a:accent5>
        <a:srgbClr val="5D5AD2"/>
      </a:accent5>
      <a:accent6>
        <a:srgbClr val="6F6C7D"/>
      </a:accent6>
      <a:hlink>
        <a:srgbClr val="6187E3"/>
      </a:hlink>
      <a:folHlink>
        <a:srgbClr val="7B8EB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erspective">
      <a:fillStyleLst>
        <a:solidFill>
          <a:schemeClr val="phClr"/>
        </a:solidFill>
        <a:gradFill rotWithShape="1">
          <a:gsLst>
            <a:gs pos="0">
              <a:schemeClr val="phClr">
                <a:tint val="50000"/>
                <a:alpha val="100000"/>
                <a:satMod val="160000"/>
                <a:lumMod val="105000"/>
              </a:schemeClr>
            </a:gs>
            <a:gs pos="41000">
              <a:schemeClr val="phClr">
                <a:tint val="57000"/>
                <a:satMod val="180000"/>
                <a:lumMod val="99000"/>
              </a:schemeClr>
            </a:gs>
            <a:gs pos="100000">
              <a:schemeClr val="phClr">
                <a:tint val="80000"/>
                <a:satMod val="200000"/>
                <a:lumMod val="104000"/>
              </a:schemeClr>
            </a:gs>
          </a:gsLst>
          <a:lin ang="5400000" scaled="1"/>
        </a:gradFill>
        <a:gradFill rotWithShape="1">
          <a:gsLst>
            <a:gs pos="0">
              <a:schemeClr val="phClr">
                <a:tint val="96000"/>
                <a:satMod val="130000"/>
                <a:lumMod val="114000"/>
              </a:schemeClr>
            </a:gs>
            <a:gs pos="60000">
              <a:schemeClr val="phClr">
                <a:tint val="100000"/>
                <a:satMod val="106000"/>
                <a:lumMod val="110000"/>
              </a:schemeClr>
            </a:gs>
            <a:gs pos="100000">
              <a:schemeClr val="ph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50800" dist="38100" dir="5400000" rotWithShape="0">
              <a:srgbClr val="000000">
                <a:alpha val="28000"/>
              </a:srgbClr>
            </a:outerShdw>
          </a:effectLst>
        </a:effectStyle>
        <a:effectStyle>
          <a:effectLst>
            <a:outerShdw blurRad="47625" dist="38100" dir="5400000" sy="98000" rotWithShape="0">
              <a:srgbClr val="000000">
                <a:alpha val="48000"/>
              </a:srgbClr>
            </a:outerShdw>
          </a:effectLst>
          <a:scene3d>
            <a:camera prst="orthographicFront">
              <a:rot lat="0" lon="0" rev="0"/>
            </a:camera>
            <a:lightRig rig="twoPt" dir="br">
              <a:rot lat="0" lon="0" rev="8700000"/>
            </a:lightRig>
          </a:scene3d>
          <a:sp3d prstMaterial="matte">
            <a:bevelT w="25400" h="53975"/>
          </a:sp3d>
        </a:effectStyle>
        <a:effectStyle>
          <a:effectLst>
            <a:reflection blurRad="12700" stA="24000" endPos="28000" dist="50800" dir="5400000" sy="-100000" rotWithShape="0"/>
          </a:effectLst>
          <a:scene3d>
            <a:camera prst="orthographicFront">
              <a:rot lat="0" lon="0" rev="0"/>
            </a:camera>
            <a:lightRig rig="threePt" dir="t">
              <a:rot lat="0" lon="0" rev="4800000"/>
            </a:lightRig>
          </a:scene3d>
          <a:sp3d>
            <a:bevelT w="69850" h="31750"/>
          </a:sp3d>
        </a:effectStyle>
      </a:effectStyleLst>
      <a:bgFillStyleLst>
        <a:solidFill>
          <a:schemeClr val="phClr"/>
        </a:solidFill>
        <a:gradFill rotWithShape="1">
          <a:gsLst>
            <a:gs pos="0">
              <a:schemeClr val="phClr">
                <a:tint val="100000"/>
                <a:shade val="80000"/>
                <a:satMod val="100000"/>
                <a:lumMod val="100000"/>
              </a:schemeClr>
            </a:gs>
            <a:gs pos="65000">
              <a:schemeClr val="phClr">
                <a:tint val="100000"/>
                <a:shade val="95000"/>
                <a:satMod val="100000"/>
                <a:lumMod val="100000"/>
              </a:schemeClr>
            </a:gs>
            <a:gs pos="100000">
              <a:schemeClr val="phClr">
                <a:tint val="88000"/>
                <a:shade val="100000"/>
                <a:satMod val="400000"/>
                <a:lumMod val="100000"/>
              </a:schemeClr>
            </a:gs>
          </a:gsLst>
          <a:lin ang="5400000" scaled="0"/>
        </a:gradFill>
        <a:blipFill rotWithShape="1">
          <a:blip xmlns:r="http://schemas.openxmlformats.org/officeDocument/2006/relationships" r:embed="rId1">
            <a:duotone>
              <a:schemeClr val="phClr">
                <a:tint val="95000"/>
                <a:satMod val="90000"/>
              </a:schemeClr>
              <a:schemeClr val="phClr">
                <a:shade val="92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Perspective</Template>
  <TotalTime>134</TotalTime>
  <Words>69</Words>
  <Application>Microsoft Office PowerPoint</Application>
  <PresentationFormat>Presentación en pantalla (4:3)</PresentationFormat>
  <Paragraphs>74</Paragraphs>
  <Slides>25</Slides>
  <Notes>0</Notes>
  <HiddenSlides>0</HiddenSlides>
  <MMClips>0</MMClips>
  <ScaleCrop>false</ScaleCrop>
  <HeadingPairs>
    <vt:vector size="4" baseType="variant">
      <vt:variant>
        <vt:lpstr>Tema</vt:lpstr>
      </vt:variant>
      <vt:variant>
        <vt:i4>1</vt:i4>
      </vt:variant>
      <vt:variant>
        <vt:lpstr>Títulos de diapositiva</vt:lpstr>
      </vt:variant>
      <vt:variant>
        <vt:i4>25</vt:i4>
      </vt:variant>
    </vt:vector>
  </HeadingPairs>
  <TitlesOfParts>
    <vt:vector size="26" baseType="lpstr">
      <vt:lpstr>Perspectiva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FAMILIA</dc:creator>
  <cp:lastModifiedBy>FAMILIA</cp:lastModifiedBy>
  <cp:revision>26</cp:revision>
  <dcterms:created xsi:type="dcterms:W3CDTF">2013-05-23T22:03:20Z</dcterms:created>
  <dcterms:modified xsi:type="dcterms:W3CDTF">2013-05-24T19:02:20Z</dcterms:modified>
</cp:coreProperties>
</file>